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441" r:id="rId3"/>
    <p:sldId id="640" r:id="rId4"/>
    <p:sldId id="533" r:id="rId5"/>
    <p:sldId id="534" r:id="rId6"/>
    <p:sldId id="602" r:id="rId7"/>
    <p:sldId id="526" r:id="rId8"/>
    <p:sldId id="535" r:id="rId9"/>
    <p:sldId id="536" r:id="rId10"/>
    <p:sldId id="537" r:id="rId11"/>
    <p:sldId id="585" r:id="rId12"/>
    <p:sldId id="586" r:id="rId13"/>
    <p:sldId id="587" r:id="rId14"/>
    <p:sldId id="544" r:id="rId15"/>
    <p:sldId id="569" r:id="rId16"/>
    <p:sldId id="572" r:id="rId17"/>
    <p:sldId id="570" r:id="rId18"/>
    <p:sldId id="629" r:id="rId19"/>
    <p:sldId id="571" r:id="rId20"/>
    <p:sldId id="573" r:id="rId21"/>
    <p:sldId id="574" r:id="rId22"/>
    <p:sldId id="575" r:id="rId23"/>
    <p:sldId id="576" r:id="rId24"/>
    <p:sldId id="577" r:id="rId25"/>
    <p:sldId id="578" r:id="rId26"/>
    <p:sldId id="563" r:id="rId27"/>
    <p:sldId id="625" r:id="rId28"/>
    <p:sldId id="259" r:id="rId29"/>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sz="2400" b="1" i="0" u="none" kern="1200" baseline="0">
        <a:solidFill>
          <a:srgbClr val="000066"/>
        </a:solidFill>
        <a:latin typeface="华文彩云" panose="02010800040101010101" pitchFamily="2" charset="-122"/>
        <a:ea typeface="华文彩云" panose="02010800040101010101" pitchFamily="2" charset="-122"/>
        <a:cs typeface="+mn-cs"/>
      </a:defRPr>
    </a:lvl1pPr>
    <a:lvl2pPr marL="457200" lvl="1" indent="0" algn="ctr" defTabSz="914400" eaLnBrk="0" fontAlgn="base" latinLnBrk="0" hangingPunct="0">
      <a:lnSpc>
        <a:spcPct val="100000"/>
      </a:lnSpc>
      <a:spcBef>
        <a:spcPct val="0"/>
      </a:spcBef>
      <a:spcAft>
        <a:spcPct val="0"/>
      </a:spcAft>
      <a:buNone/>
      <a:defRPr sz="2400" b="1" i="0" u="none" kern="1200" baseline="0">
        <a:solidFill>
          <a:srgbClr val="000066"/>
        </a:solidFill>
        <a:latin typeface="华文彩云" panose="02010800040101010101" pitchFamily="2" charset="-122"/>
        <a:ea typeface="华文彩云" panose="02010800040101010101" pitchFamily="2" charset="-122"/>
        <a:cs typeface="+mn-cs"/>
      </a:defRPr>
    </a:lvl2pPr>
    <a:lvl3pPr marL="914400" lvl="2" indent="0" algn="ctr" defTabSz="914400" eaLnBrk="0" fontAlgn="base" latinLnBrk="0" hangingPunct="0">
      <a:lnSpc>
        <a:spcPct val="100000"/>
      </a:lnSpc>
      <a:spcBef>
        <a:spcPct val="0"/>
      </a:spcBef>
      <a:spcAft>
        <a:spcPct val="0"/>
      </a:spcAft>
      <a:buNone/>
      <a:defRPr sz="2400" b="1" i="0" u="none" kern="1200" baseline="0">
        <a:solidFill>
          <a:srgbClr val="000066"/>
        </a:solidFill>
        <a:latin typeface="华文彩云" panose="02010800040101010101" pitchFamily="2" charset="-122"/>
        <a:ea typeface="华文彩云" panose="02010800040101010101" pitchFamily="2" charset="-122"/>
        <a:cs typeface="+mn-cs"/>
      </a:defRPr>
    </a:lvl3pPr>
    <a:lvl4pPr marL="1371600" lvl="3" indent="0" algn="ctr" defTabSz="914400" eaLnBrk="0" fontAlgn="base" latinLnBrk="0" hangingPunct="0">
      <a:lnSpc>
        <a:spcPct val="100000"/>
      </a:lnSpc>
      <a:spcBef>
        <a:spcPct val="0"/>
      </a:spcBef>
      <a:spcAft>
        <a:spcPct val="0"/>
      </a:spcAft>
      <a:buNone/>
      <a:defRPr sz="2400" b="1" i="0" u="none" kern="1200" baseline="0">
        <a:solidFill>
          <a:srgbClr val="000066"/>
        </a:solidFill>
        <a:latin typeface="华文彩云" panose="02010800040101010101" pitchFamily="2" charset="-122"/>
        <a:ea typeface="华文彩云" panose="02010800040101010101" pitchFamily="2" charset="-122"/>
        <a:cs typeface="+mn-cs"/>
      </a:defRPr>
    </a:lvl4pPr>
    <a:lvl5pPr marL="1828800" lvl="4" indent="0" algn="ctr" defTabSz="914400" eaLnBrk="0" fontAlgn="base" latinLnBrk="0" hangingPunct="0">
      <a:lnSpc>
        <a:spcPct val="100000"/>
      </a:lnSpc>
      <a:spcBef>
        <a:spcPct val="0"/>
      </a:spcBef>
      <a:spcAft>
        <a:spcPct val="0"/>
      </a:spcAft>
      <a:buNone/>
      <a:defRPr sz="2400" b="1" i="0" u="none" kern="1200" baseline="0">
        <a:solidFill>
          <a:srgbClr val="000066"/>
        </a:solidFill>
        <a:latin typeface="华文彩云" panose="02010800040101010101" pitchFamily="2" charset="-122"/>
        <a:ea typeface="华文彩云" panose="02010800040101010101" pitchFamily="2" charset="-122"/>
        <a:cs typeface="+mn-cs"/>
      </a:defRPr>
    </a:lvl5pPr>
    <a:lvl6pPr marL="2286000" lvl="5" indent="0" algn="ctr" defTabSz="914400" eaLnBrk="0" fontAlgn="base" latinLnBrk="0" hangingPunct="0">
      <a:lnSpc>
        <a:spcPct val="100000"/>
      </a:lnSpc>
      <a:spcBef>
        <a:spcPct val="0"/>
      </a:spcBef>
      <a:spcAft>
        <a:spcPct val="0"/>
      </a:spcAft>
      <a:buNone/>
      <a:defRPr sz="2400" b="1" i="0" u="none" kern="1200" baseline="0">
        <a:solidFill>
          <a:srgbClr val="000066"/>
        </a:solidFill>
        <a:latin typeface="华文彩云" panose="02010800040101010101" pitchFamily="2" charset="-122"/>
        <a:ea typeface="华文彩云" panose="02010800040101010101" pitchFamily="2" charset="-122"/>
        <a:cs typeface="+mn-cs"/>
      </a:defRPr>
    </a:lvl6pPr>
    <a:lvl7pPr marL="2743200" lvl="6" indent="0" algn="ctr" defTabSz="914400" eaLnBrk="0" fontAlgn="base" latinLnBrk="0" hangingPunct="0">
      <a:lnSpc>
        <a:spcPct val="100000"/>
      </a:lnSpc>
      <a:spcBef>
        <a:spcPct val="0"/>
      </a:spcBef>
      <a:spcAft>
        <a:spcPct val="0"/>
      </a:spcAft>
      <a:buNone/>
      <a:defRPr sz="2400" b="1" i="0" u="none" kern="1200" baseline="0">
        <a:solidFill>
          <a:srgbClr val="000066"/>
        </a:solidFill>
        <a:latin typeface="华文彩云" panose="02010800040101010101" pitchFamily="2" charset="-122"/>
        <a:ea typeface="华文彩云" panose="02010800040101010101" pitchFamily="2" charset="-122"/>
        <a:cs typeface="+mn-cs"/>
      </a:defRPr>
    </a:lvl7pPr>
    <a:lvl8pPr marL="3200400" lvl="7" indent="0" algn="ctr" defTabSz="914400" eaLnBrk="0" fontAlgn="base" latinLnBrk="0" hangingPunct="0">
      <a:lnSpc>
        <a:spcPct val="100000"/>
      </a:lnSpc>
      <a:spcBef>
        <a:spcPct val="0"/>
      </a:spcBef>
      <a:spcAft>
        <a:spcPct val="0"/>
      </a:spcAft>
      <a:buNone/>
      <a:defRPr sz="2400" b="1" i="0" u="none" kern="1200" baseline="0">
        <a:solidFill>
          <a:srgbClr val="000066"/>
        </a:solidFill>
        <a:latin typeface="华文彩云" panose="02010800040101010101" pitchFamily="2" charset="-122"/>
        <a:ea typeface="华文彩云" panose="02010800040101010101" pitchFamily="2" charset="-122"/>
        <a:cs typeface="+mn-cs"/>
      </a:defRPr>
    </a:lvl8pPr>
    <a:lvl9pPr marL="3657600" lvl="8" indent="0" algn="ctr" defTabSz="914400" eaLnBrk="0" fontAlgn="base" latinLnBrk="0" hangingPunct="0">
      <a:lnSpc>
        <a:spcPct val="100000"/>
      </a:lnSpc>
      <a:spcBef>
        <a:spcPct val="0"/>
      </a:spcBef>
      <a:spcAft>
        <a:spcPct val="0"/>
      </a:spcAft>
      <a:buNone/>
      <a:defRPr sz="2400" b="1" i="0" u="none" kern="1200" baseline="0">
        <a:solidFill>
          <a:srgbClr val="000066"/>
        </a:solidFill>
        <a:latin typeface="华文彩云" panose="02010800040101010101" pitchFamily="2" charset="-122"/>
        <a:ea typeface="华文彩云" panose="0201080004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DDDDDD"/>
    <a:srgbClr val="000066"/>
    <a:srgbClr val="006600"/>
    <a:srgbClr val="FFFFCC"/>
    <a:srgbClr val="FF9966"/>
    <a:srgbClr val="FF3300"/>
    <a:srgbClr val="66FF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96"/>
    <p:restoredTop sz="94660"/>
  </p:normalViewPr>
  <p:slideViewPr>
    <p:cSldViewPr showGuides="1">
      <p:cViewPr varScale="1">
        <p:scale>
          <a:sx n="43" d="100"/>
          <a:sy n="43" d="100"/>
        </p:scale>
        <p:origin x="-726" y="-108"/>
      </p:cViewPr>
      <p:guideLst>
        <p:guide orient="horz" pos="2160"/>
        <p:guide pos="2936"/>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2"/>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lstStyle>
            <a:lvl1pPr algn="l">
              <a:defRPr sz="1200" b="0">
                <a:solidFill>
                  <a:schemeClr val="tx1"/>
                </a:solidFill>
                <a:latin typeface="Arial" panose="020B0604020202020204" pitchFamily="34" charset="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Rectangle 3"/>
          <p:cNvSpPr>
            <a:spLocks noGrp="1" noChangeArrowheads="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lstStyle>
            <a:lvl1pPr algn="r">
              <a:defRPr sz="1200" b="0">
                <a:solidFill>
                  <a:schemeClr val="tx1"/>
                </a:solidFill>
                <a:latin typeface="Arial" panose="020B0604020202020204" pitchFamily="34" charset="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2" name="Rectangle 4"/>
          <p:cNvSpPr>
            <a:spLocks noGrp="1"/>
          </p:cNvSpPr>
          <p:nvPr>
            <p:ph type="sldImg"/>
          </p:nvPr>
        </p:nvSpPr>
        <p:spPr>
          <a:xfrm>
            <a:off x="1143000" y="685800"/>
            <a:ext cx="4572000" cy="3429000"/>
          </a:xfrm>
          <a:prstGeom prst="rect">
            <a:avLst/>
          </a:prstGeom>
          <a:noFill/>
          <a:ln w="9525">
            <a:noFill/>
          </a:ln>
        </p:spPr>
      </p:sp>
      <p:sp>
        <p:nvSpPr>
          <p:cNvPr id="2053" name="Rectangle 5"/>
          <p:cNvSpPr>
            <a:spLocks noGrp="1" noChangeArrowheads="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054" name="Rectangle 6"/>
          <p:cNvSpPr>
            <a:spLocks noGrp="1" noChangeArrowheads="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lstStyle>
            <a:lvl1pPr algn="l">
              <a:defRPr sz="1200" b="0">
                <a:solidFill>
                  <a:schemeClr val="tx1"/>
                </a:solidFill>
                <a:latin typeface="Arial" panose="020B0604020202020204" pitchFamily="34" charset="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a:noFill/>
          </a:ln>
        </p:spPr>
        <p:txBody>
          <a:bodyPr vert="horz" wrap="square" lIns="91440" tIns="45720" rIns="91440" bIns="45720" numCol="1" anchor="b" anchorCtr="0" compatLnSpc="1"/>
          <a:p>
            <a:pPr lvl="0" algn="r" fontAlgn="base"/>
            <a:fld id="{9A0DB2DC-4C9A-4742-B13C-FB6460FD3503}" type="slidenum">
              <a:rPr lang="zh-CN" altLang="en-US" sz="1200" b="0" strike="noStrike" noProof="1" dirty="0">
                <a:solidFill>
                  <a:schemeClr val="tx1"/>
                </a:solidFill>
                <a:latin typeface="Arial" panose="020B0604020202020204" pitchFamily="34" charset="0"/>
                <a:ea typeface="宋体" panose="02010600030101010101" pitchFamily="2" charset="-122"/>
                <a:cs typeface="+mn-ea"/>
              </a:rPr>
            </a:fld>
            <a:endParaRPr lang="zh-CN" altLang="en-US" sz="1200" b="0" strike="noStrike" noProof="1" dirty="0">
              <a:solidFill>
                <a:schemeClr val="tx1"/>
              </a:solidFill>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b="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b="0" strike="noStrike" noProof="1" dirty="0">
              <a:solidFill>
                <a:srgbClr val="898989"/>
              </a:solidFill>
              <a:latin typeface="Calibri" panose="020F0502020204030204" pitchFamily="34" charset="0"/>
              <a:ea typeface="宋体" panose="02010600030101010101" pitchFamily="2"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b="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b="0" strike="noStrike" noProof="1" dirty="0">
              <a:solidFill>
                <a:srgbClr val="898989"/>
              </a:solidFill>
              <a:latin typeface="Calibri" panose="020F0502020204030204" pitchFamily="34" charset="0"/>
              <a:ea typeface="宋体" panose="0201060003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b="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b="0" strike="noStrike" noProof="1" dirty="0">
              <a:solidFill>
                <a:srgbClr val="898989"/>
              </a:solidFill>
              <a:latin typeface="Calibri" panose="020F0502020204030204" pitchFamily="34" charset="0"/>
              <a:ea typeface="宋体" panose="0201060003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b="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b="0" strike="noStrike" noProof="1" dirty="0">
              <a:solidFill>
                <a:srgbClr val="898989"/>
              </a:solidFill>
              <a:latin typeface="Calibri" panose="020F0502020204030204" pitchFamily="34" charset="0"/>
              <a:ea typeface="宋体" panose="02010600030101010101"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200" b="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b="0" strike="noStrike" noProof="1" dirty="0">
              <a:solidFill>
                <a:srgbClr val="898989"/>
              </a:solidFill>
              <a:latin typeface="Calibri" panose="020F0502020204030204" pitchFamily="34" charset="0"/>
              <a:ea typeface="宋体" panose="02010600030101010101" pitchFamily="2"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zh-CN" altLang="en-US" sz="1200" b="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b="0" strike="noStrike" noProof="1" dirty="0">
              <a:solidFill>
                <a:srgbClr val="898989"/>
              </a:solidFill>
              <a:latin typeface="Calibri" panose="020F0502020204030204" pitchFamily="34" charset="0"/>
              <a:ea typeface="宋体" panose="0201060003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algn="r" eaLnBrk="1" fontAlgn="base" hangingPunct="1"/>
            <a:fld id="{9A0DB2DC-4C9A-4742-B13C-FB6460FD3503}" type="slidenum">
              <a:rPr lang="zh-CN" altLang="en-US" sz="1200" b="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b="0" strike="noStrike" noProof="1" dirty="0">
              <a:solidFill>
                <a:srgbClr val="898989"/>
              </a:solidFill>
              <a:latin typeface="Calibri" panose="020F0502020204030204" pitchFamily="34" charset="0"/>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algn="r" eaLnBrk="1" fontAlgn="base" hangingPunct="1"/>
            <a:fld id="{9A0DB2DC-4C9A-4742-B13C-FB6460FD3503}" type="slidenum">
              <a:rPr lang="zh-CN" altLang="en-US" sz="1200" b="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b="0" strike="noStrike" noProof="1" dirty="0">
              <a:solidFill>
                <a:srgbClr val="898989"/>
              </a:solidFill>
              <a:latin typeface="Calibri" panose="020F0502020204030204" pitchFamily="34" charset="0"/>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algn="r" eaLnBrk="1" fontAlgn="base" hangingPunct="1"/>
            <a:fld id="{9A0DB2DC-4C9A-4742-B13C-FB6460FD3503}" type="slidenum">
              <a:rPr lang="zh-CN" altLang="en-US" sz="1200" b="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b="0" strike="noStrike" noProof="1" dirty="0">
              <a:solidFill>
                <a:srgbClr val="898989"/>
              </a:solidFill>
              <a:latin typeface="Calibri" panose="020F0502020204030204" pitchFamily="34" charset="0"/>
              <a:ea typeface="宋体"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zh-CN" altLang="en-US" sz="1200" b="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b="0" strike="noStrike" noProof="1" dirty="0">
              <a:solidFill>
                <a:srgbClr val="898989"/>
              </a:solidFill>
              <a:latin typeface="Calibri" panose="020F0502020204030204" pitchFamily="34" charset="0"/>
              <a:ea typeface="宋体" panose="0201060003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zh-CN" altLang="en-US" sz="1200" b="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b="0" strike="noStrike" noProof="1" dirty="0">
              <a:solidFill>
                <a:srgbClr val="898989"/>
              </a:solidFill>
              <a:latin typeface="Calibri" panose="020F0502020204030204" pitchFamily="34" charset="0"/>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GIF"/><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占位符 1"/>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457200" y="1600200"/>
            <a:ext cx="8229600" cy="4525963"/>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日期占位符 3"/>
          <p:cNvSpPr>
            <a:spLocks noGrp="1" noChangeArrowheads="1"/>
          </p:cNvSpPr>
          <p:nvPr>
            <p:ph type="dt" sz="half" idx="2"/>
          </p:nvPr>
        </p:nvSpPr>
        <p:spPr bwMode="auto">
          <a:xfrm>
            <a:off x="457200" y="6356350"/>
            <a:ext cx="2133600" cy="365125"/>
          </a:xfrm>
          <a:prstGeom prst="rect">
            <a:avLst/>
          </a:prstGeom>
          <a:noFill/>
          <a:ln>
            <a:noFill/>
          </a:ln>
        </p:spPr>
        <p:txBody>
          <a:bodyPr vert="horz" wrap="square" lIns="91440" tIns="45720" rIns="91440" bIns="45720" numCol="1" anchor="ctr" anchorCtr="0" compatLnSpc="1"/>
          <a:lstStyle>
            <a:lvl1pPr algn="l" eaLnBrk="1" hangingPunct="1">
              <a:defRPr sz="1200" b="0">
                <a:solidFill>
                  <a:srgbClr val="898989"/>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mn-lt"/>
              <a:ea typeface="+mn-ea"/>
              <a:cs typeface="+mn-cs"/>
            </a:endParaRPr>
          </a:p>
        </p:txBody>
      </p:sp>
      <p:sp>
        <p:nvSpPr>
          <p:cNvPr id="1029" name="页脚占位符 4"/>
          <p:cNvSpPr>
            <a:spLocks noGrp="1" noChangeArrowheads="1"/>
          </p:cNvSpPr>
          <p:nvPr>
            <p:ph type="ftr" sz="quarter" idx="3"/>
          </p:nvPr>
        </p:nvSpPr>
        <p:spPr bwMode="auto">
          <a:xfrm>
            <a:off x="3124200" y="6356350"/>
            <a:ext cx="2895600" cy="365125"/>
          </a:xfrm>
          <a:prstGeom prst="rect">
            <a:avLst/>
          </a:prstGeom>
          <a:noFill/>
          <a:ln>
            <a:noFill/>
          </a:ln>
        </p:spPr>
        <p:txBody>
          <a:bodyPr vert="horz" wrap="square" lIns="91440" tIns="45720" rIns="91440" bIns="45720" numCol="1" anchor="ctr" anchorCtr="0" compatLnSpc="1"/>
          <a:lstStyle>
            <a:lvl1pPr eaLnBrk="1" hangingPunct="1">
              <a:defRPr sz="1200" b="0">
                <a:solidFill>
                  <a:srgbClr val="898989"/>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898989"/>
              </a:solidFill>
              <a:effectLst/>
              <a:uLnTx/>
              <a:uFillTx/>
              <a:latin typeface="+mn-lt"/>
              <a:ea typeface="+mn-ea"/>
              <a:cs typeface="+mn-cs"/>
            </a:endParaRPr>
          </a:p>
        </p:txBody>
      </p:sp>
      <p:sp>
        <p:nvSpPr>
          <p:cNvPr id="1030" name="灯片编号占位符 5"/>
          <p:cNvSpPr>
            <a:spLocks noGrp="1" noChangeArrowheads="1"/>
          </p:cNvSpPr>
          <p:nvPr>
            <p:ph type="sldNum" sz="quarter" idx="4"/>
          </p:nvPr>
        </p:nvSpPr>
        <p:spPr bwMode="auto">
          <a:xfrm>
            <a:off x="6553200" y="6356350"/>
            <a:ext cx="2133600" cy="365125"/>
          </a:xfrm>
          <a:prstGeom prst="rect">
            <a:avLst/>
          </a:prstGeom>
          <a:noFill/>
          <a:ln>
            <a:noFill/>
          </a:ln>
        </p:spPr>
        <p:txBody>
          <a:bodyPr vert="horz" wrap="square" lIns="91440" tIns="45720" rIns="91440" bIns="45720" numCol="1" anchor="ctr" anchorCtr="0" compatLnSpc="1"/>
          <a:p>
            <a:pPr lvl="0" algn="r" eaLnBrk="1" fontAlgn="base" hangingPunct="1"/>
            <a:fld id="{9A0DB2DC-4C9A-4742-B13C-FB6460FD3503}" type="slidenum">
              <a:rPr lang="zh-CN" altLang="en-US" sz="1200" b="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b="0" strike="noStrike" noProof="1" dirty="0">
              <a:solidFill>
                <a:srgbClr val="898989"/>
              </a:solidFill>
              <a:latin typeface="Calibri" panose="020F0502020204030204" pitchFamily="34" charset="0"/>
              <a:ea typeface="宋体" panose="02010600030101010101" pitchFamily="2" charset="-122"/>
            </a:endParaRPr>
          </a:p>
        </p:txBody>
      </p:sp>
      <p:pic>
        <p:nvPicPr>
          <p:cNvPr id="1031" name="Picture 9" descr="内页2"/>
          <p:cNvPicPr>
            <a:picLocks noChangeAspect="1"/>
          </p:cNvPicPr>
          <p:nvPr userDrawn="1"/>
        </p:nvPicPr>
        <p:blipFill>
          <a:blip r:embed="rId12"/>
          <a:stretch>
            <a:fillRect/>
          </a:stretch>
        </p:blipFill>
        <p:spPr>
          <a:xfrm>
            <a:off x="0" y="0"/>
            <a:ext cx="9144000" cy="6858000"/>
          </a:xfrm>
          <a:prstGeom prst="rect">
            <a:avLst/>
          </a:prstGeom>
          <a:noFill/>
          <a:ln w="9525">
            <a:noFill/>
          </a:ln>
        </p:spPr>
      </p:pic>
      <p:pic>
        <p:nvPicPr>
          <p:cNvPr id="1032" name="Picture 11" descr="7-554"/>
          <p:cNvPicPr>
            <a:picLocks noChangeAspect="1"/>
          </p:cNvPicPr>
          <p:nvPr userDrawn="1"/>
        </p:nvPicPr>
        <p:blipFill>
          <a:blip r:embed="rId13"/>
          <a:stretch>
            <a:fillRect/>
          </a:stretch>
        </p:blipFill>
        <p:spPr>
          <a:xfrm>
            <a:off x="0" y="0"/>
            <a:ext cx="1547813" cy="944563"/>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GIF"/></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3.jpeg"/><Relationship Id="rId1" Type="http://schemas.openxmlformats.org/officeDocument/2006/relationships/image" Target="../media/image22.jpe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GIF"/></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GIF"/></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GIF"/><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Rectangle 2"/>
          <p:cNvSpPr>
            <a:spLocks noGrp="1"/>
          </p:cNvSpPr>
          <p:nvPr>
            <p:ph type="title"/>
          </p:nvPr>
        </p:nvSpPr>
        <p:spPr/>
        <p:txBody>
          <a:bodyPr wrap="square" lIns="91440" tIns="45720" rIns="91440" bIns="45720" anchor="ctr"/>
          <a:p>
            <a:endParaRPr lang="zh-CN" altLang="zh-CN" dirty="0"/>
          </a:p>
        </p:txBody>
      </p:sp>
      <p:pic>
        <p:nvPicPr>
          <p:cNvPr id="3074" name="Picture 3" descr="封面"/>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076" name="Text Box 4"/>
          <p:cNvSpPr txBox="1">
            <a:spLocks noChangeArrowheads="1"/>
          </p:cNvSpPr>
          <p:nvPr/>
        </p:nvSpPr>
        <p:spPr bwMode="auto">
          <a:xfrm>
            <a:off x="287338" y="1587500"/>
            <a:ext cx="8569325" cy="3476625"/>
          </a:xfrm>
          <a:prstGeom prst="rect">
            <a:avLst/>
          </a:prstGeom>
          <a:noFill/>
          <a:ln>
            <a:noFill/>
          </a:ln>
          <a:effectLst>
            <a:outerShdw dist="35921" dir="2700000" algn="ctr" rotWithShape="0">
              <a:schemeClr val="bg2"/>
            </a:outerShdw>
          </a:effectLst>
        </p:spPr>
        <p:txBody>
          <a:bodyPr>
            <a:spAutoFit/>
          </a:bodyPr>
          <a:p>
            <a:pPr algn="ctr">
              <a:spcBef>
                <a:spcPct val="50000"/>
              </a:spcBef>
            </a:pPr>
            <a:r>
              <a:rPr lang="zh-CN" altLang="en-US" sz="4400" noProof="1"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cs typeface="+mn-ea"/>
              </a:rPr>
              <a:t>2017年厦门市科技信用承诺工作</a:t>
            </a:r>
            <a:endParaRPr lang="zh-CN" altLang="en-US" sz="4400" noProof="1"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cs typeface="+mn-ea"/>
            </a:endParaRPr>
          </a:p>
          <a:p>
            <a:pPr algn="ctr">
              <a:spcBef>
                <a:spcPct val="50000"/>
              </a:spcBef>
            </a:pPr>
            <a:r>
              <a:rPr lang="zh-CN" altLang="en-US" sz="4400" noProof="1"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cs typeface="+mn-ea"/>
              </a:rPr>
              <a:t>暨厦门市创新型(试点)企业申报</a:t>
            </a:r>
            <a:endParaRPr lang="zh-CN" altLang="en-US" sz="4400" noProof="1"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cs typeface="+mn-ea"/>
            </a:endParaRPr>
          </a:p>
          <a:p>
            <a:pPr algn="ctr">
              <a:spcBef>
                <a:spcPct val="50000"/>
              </a:spcBef>
            </a:pPr>
            <a:r>
              <a:rPr lang="zh-CN" altLang="en-US" sz="4400" noProof="1"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cs typeface="+mn-ea"/>
              </a:rPr>
              <a:t>培训会</a:t>
            </a:r>
            <a:br>
              <a:rPr lang="zh-CN" altLang="en-US" sz="4400"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endParaRPr lang="zh-CN" altLang="en-US" sz="4400" noProof="1"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2" name="TextBox 4"/>
          <p:cNvSpPr txBox="1"/>
          <p:nvPr/>
        </p:nvSpPr>
        <p:spPr>
          <a:xfrm>
            <a:off x="5924868" y="6023293"/>
            <a:ext cx="2598737" cy="398780"/>
          </a:xfrm>
          <a:prstGeom prst="rect">
            <a:avLst/>
          </a:prstGeom>
          <a:noFill/>
          <a:ln w="9525">
            <a:noFill/>
          </a:ln>
        </p:spPr>
        <p:txBody>
          <a:bodyPr anchor="t">
            <a:spAutoFit/>
          </a:bodyPr>
          <a:p>
            <a:pPr algn="ctr" eaLnBrk="0" hangingPunct="0"/>
            <a:r>
              <a:rPr lang="en-US" sz="2000" dirty="0">
                <a:latin typeface="黑体" panose="02010609060101010101" pitchFamily="49" charset="-122"/>
                <a:ea typeface="黑体" panose="02010609060101010101" pitchFamily="49" charset="-122"/>
              </a:rPr>
              <a:t>2017</a:t>
            </a:r>
            <a:r>
              <a:rPr lang="zh-CN" altLang="en-US" sz="2000" dirty="0">
                <a:latin typeface="黑体" panose="02010609060101010101" pitchFamily="49" charset="-122"/>
                <a:ea typeface="黑体" panose="02010609060101010101" pitchFamily="49" charset="-122"/>
              </a:rPr>
              <a:t>年</a:t>
            </a:r>
            <a:r>
              <a:rPr lang="en-US" altLang="zh-CN" sz="2000" dirty="0">
                <a:latin typeface="黑体" panose="02010609060101010101" pitchFamily="49" charset="-122"/>
                <a:ea typeface="黑体" panose="02010609060101010101" pitchFamily="49" charset="-122"/>
              </a:rPr>
              <a:t>10</a:t>
            </a:r>
            <a:r>
              <a:rPr lang="zh-CN" altLang="en-US" sz="2000" dirty="0">
                <a:latin typeface="黑体" panose="02010609060101010101" pitchFamily="49" charset="-122"/>
                <a:ea typeface="黑体" panose="02010609060101010101" pitchFamily="49" charset="-122"/>
              </a:rPr>
              <a:t>月</a:t>
            </a:r>
            <a:r>
              <a:rPr lang="en-US" altLang="zh-CN" sz="2000" dirty="0">
                <a:latin typeface="黑体" panose="02010609060101010101" pitchFamily="49" charset="-122"/>
                <a:ea typeface="黑体" panose="02010609060101010101" pitchFamily="49" charset="-122"/>
              </a:rPr>
              <a:t>18</a:t>
            </a:r>
            <a:r>
              <a:rPr lang="zh-CN" altLang="en-US" sz="2000" dirty="0">
                <a:latin typeface="黑体" panose="02010609060101010101" pitchFamily="49" charset="-122"/>
                <a:ea typeface="黑体" panose="02010609060101010101" pitchFamily="49" charset="-122"/>
              </a:rPr>
              <a:t>日</a:t>
            </a:r>
            <a:endParaRPr lang="zh-CN" altLang="en-US" sz="2000" dirty="0">
              <a:latin typeface="黑体" panose="02010609060101010101" pitchFamily="49" charset="-122"/>
              <a:ea typeface="黑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710565" y="1162050"/>
            <a:ext cx="7599680" cy="5529580"/>
          </a:xfrm>
          <a:prstGeom prst="rect">
            <a:avLst/>
          </a:prstGeom>
        </p:spPr>
      </p:pic>
      <p:sp>
        <p:nvSpPr>
          <p:cNvPr id="11266" name="标题 1"/>
          <p:cNvSpPr>
            <a:spLocks noGrp="1"/>
          </p:cNvSpPr>
          <p:nvPr/>
        </p:nvSpPr>
        <p:spPr>
          <a:xfrm>
            <a:off x="395288" y="307340"/>
            <a:ext cx="8229600" cy="1012825"/>
          </a:xfrm>
          <a:prstGeom prst="rect">
            <a:avLst/>
          </a:prstGeom>
          <a:noFill/>
          <a:ln w="9525">
            <a:noFill/>
          </a:ln>
        </p:spPr>
        <p:txBody>
          <a:bodyPr wrap="square" lIns="91440" tIns="45720" rIns="91440" bIns="45720" anchor="ctr"/>
          <a:p>
            <a:pPr algn="ctr" eaLnBrk="0" hangingPunct="0"/>
            <a:r>
              <a:rPr lang="zh-CN" altLang="en-US" sz="4000" dirty="0">
                <a:solidFill>
                  <a:srgbClr val="FF0000"/>
                </a:solidFill>
                <a:latin typeface="黑体" panose="02010609060101010101" pitchFamily="49" charset="-122"/>
                <a:ea typeface="黑体" panose="02010609060101010101" pitchFamily="49" charset="-122"/>
              </a:rPr>
              <a:t>申报</a:t>
            </a:r>
            <a:r>
              <a:rPr lang="en-US" altLang="zh-CN" sz="2800" dirty="0">
                <a:solidFill>
                  <a:srgbClr val="FF0000"/>
                </a:solidFill>
                <a:latin typeface="黑体" panose="02010609060101010101" pitchFamily="49" charset="-122"/>
                <a:ea typeface="黑体" panose="02010609060101010101" pitchFamily="49" charset="-122"/>
              </a:rPr>
              <a:t>—</a:t>
            </a:r>
            <a:r>
              <a:rPr lang="zh-CN" altLang="en-US" sz="2800" dirty="0">
                <a:solidFill>
                  <a:srgbClr val="FF0000"/>
                </a:solidFill>
                <a:latin typeface="黑体" panose="02010609060101010101" pitchFamily="49" charset="-122"/>
                <a:ea typeface="黑体" panose="02010609060101010101" pitchFamily="49" charset="-122"/>
              </a:rPr>
              <a:t>网上申报</a:t>
            </a:r>
            <a:endParaRPr lang="en-US" altLang="zh-CN" sz="2800" dirty="0">
              <a:solidFill>
                <a:srgbClr val="FF0000"/>
              </a:solidFill>
              <a:latin typeface="黑体" panose="02010609060101010101" pitchFamily="49" charset="-122"/>
              <a:ea typeface="黑体" panose="02010609060101010101" pitchFamily="49" charset="-122"/>
            </a:endParaRPr>
          </a:p>
        </p:txBody>
      </p:sp>
      <p:sp>
        <p:nvSpPr>
          <p:cNvPr id="11267" name="椭圆 2"/>
          <p:cNvSpPr/>
          <p:nvPr/>
        </p:nvSpPr>
        <p:spPr>
          <a:xfrm>
            <a:off x="3979228" y="5777230"/>
            <a:ext cx="1455737" cy="914400"/>
          </a:xfrm>
          <a:prstGeom prst="ellipse">
            <a:avLst/>
          </a:prstGeom>
          <a:noFill/>
          <a:ln w="38100" cap="flat" cmpd="sng">
            <a:solidFill>
              <a:srgbClr val="FF3300"/>
            </a:solidFill>
            <a:prstDash val="solid"/>
            <a:round/>
            <a:headEnd type="none" w="med" len="med"/>
            <a:tailEnd type="none" w="med" len="med"/>
          </a:ln>
        </p:spPr>
        <p:txBody>
          <a:bodyPr wrap="square" lIns="91440" tIns="45720" rIns="91440" bIns="45720" anchor="ctr"/>
          <a:p>
            <a:pPr algn="ctr" defTabSz="914400" eaLnBrk="0" hangingPunct="0"/>
            <a:endParaRPr lang="zh-CN" altLang="en-US">
              <a:latin typeface="华文彩云" panose="02010800040101010101" pitchFamily="2" charset="-122"/>
              <a:ea typeface="华文彩云" panose="0201080004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801370" y="1244600"/>
            <a:ext cx="7125970" cy="5452110"/>
          </a:xfrm>
          <a:prstGeom prst="rect">
            <a:avLst/>
          </a:prstGeom>
        </p:spPr>
      </p:pic>
      <p:sp>
        <p:nvSpPr>
          <p:cNvPr id="12290" name="标题 1"/>
          <p:cNvSpPr>
            <a:spLocks noGrp="1"/>
          </p:cNvSpPr>
          <p:nvPr/>
        </p:nvSpPr>
        <p:spPr>
          <a:xfrm>
            <a:off x="456883" y="231775"/>
            <a:ext cx="8229600" cy="1012825"/>
          </a:xfrm>
          <a:prstGeom prst="rect">
            <a:avLst/>
          </a:prstGeom>
          <a:noFill/>
          <a:ln w="9525">
            <a:noFill/>
          </a:ln>
        </p:spPr>
        <p:txBody>
          <a:bodyPr wrap="square" lIns="91440" tIns="45720" rIns="91440" bIns="45720" anchor="ctr"/>
          <a:p>
            <a:pPr algn="ctr" eaLnBrk="0" hangingPunct="0"/>
            <a:r>
              <a:rPr lang="zh-CN" altLang="en-US" sz="4000" dirty="0">
                <a:solidFill>
                  <a:srgbClr val="FF0000"/>
                </a:solidFill>
                <a:latin typeface="黑体" panose="02010609060101010101" pitchFamily="49" charset="-122"/>
                <a:ea typeface="黑体" panose="02010609060101010101" pitchFamily="49" charset="-122"/>
              </a:rPr>
              <a:t>申报</a:t>
            </a:r>
            <a:r>
              <a:rPr lang="en-US" altLang="zh-CN" sz="2800" dirty="0">
                <a:solidFill>
                  <a:srgbClr val="FF0000"/>
                </a:solidFill>
                <a:latin typeface="黑体" panose="02010609060101010101" pitchFamily="49" charset="-122"/>
                <a:ea typeface="黑体" panose="02010609060101010101" pitchFamily="49" charset="-122"/>
              </a:rPr>
              <a:t>—</a:t>
            </a:r>
            <a:r>
              <a:rPr lang="zh-CN" altLang="en-US" sz="2800" dirty="0">
                <a:solidFill>
                  <a:srgbClr val="FF0000"/>
                </a:solidFill>
                <a:latin typeface="黑体" panose="02010609060101010101" pitchFamily="49" charset="-122"/>
                <a:ea typeface="黑体" panose="02010609060101010101" pitchFamily="49" charset="-122"/>
              </a:rPr>
              <a:t>网上申报</a:t>
            </a:r>
            <a:endParaRPr lang="en-US" altLang="zh-CN" sz="2800" dirty="0">
              <a:solidFill>
                <a:srgbClr val="FF0000"/>
              </a:solidFill>
              <a:latin typeface="黑体" panose="02010609060101010101" pitchFamily="49" charset="-122"/>
              <a:ea typeface="黑体" panose="02010609060101010101" pitchFamily="49" charset="-122"/>
            </a:endParaRPr>
          </a:p>
        </p:txBody>
      </p:sp>
      <p:sp>
        <p:nvSpPr>
          <p:cNvPr id="12291" name="椭圆 2"/>
          <p:cNvSpPr/>
          <p:nvPr/>
        </p:nvSpPr>
        <p:spPr>
          <a:xfrm>
            <a:off x="2604135" y="5957888"/>
            <a:ext cx="1455738" cy="912812"/>
          </a:xfrm>
          <a:prstGeom prst="ellipse">
            <a:avLst/>
          </a:prstGeom>
          <a:noFill/>
          <a:ln w="38100" cap="flat" cmpd="sng">
            <a:solidFill>
              <a:srgbClr val="FF3300"/>
            </a:solidFill>
            <a:prstDash val="solid"/>
            <a:round/>
            <a:headEnd type="none" w="med" len="med"/>
            <a:tailEnd type="none" w="med" len="med"/>
          </a:ln>
        </p:spPr>
        <p:txBody>
          <a:bodyPr wrap="square" lIns="91440" tIns="45720" rIns="91440" bIns="45720" anchor="ctr"/>
          <a:p>
            <a:pPr algn="ctr" defTabSz="914400" eaLnBrk="0" hangingPunct="0"/>
            <a:endParaRPr lang="zh-CN" altLang="en-US">
              <a:latin typeface="华文彩云" panose="02010800040101010101" pitchFamily="2" charset="-122"/>
              <a:ea typeface="华文彩云" panose="0201080004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标题 1"/>
          <p:cNvSpPr>
            <a:spLocks noGrp="1"/>
          </p:cNvSpPr>
          <p:nvPr/>
        </p:nvSpPr>
        <p:spPr>
          <a:xfrm>
            <a:off x="395288" y="549275"/>
            <a:ext cx="8229600" cy="1012825"/>
          </a:xfrm>
          <a:prstGeom prst="rect">
            <a:avLst/>
          </a:prstGeom>
          <a:noFill/>
          <a:ln w="9525">
            <a:noFill/>
          </a:ln>
        </p:spPr>
        <p:txBody>
          <a:bodyPr wrap="square" lIns="91440" tIns="45720" rIns="91440" bIns="45720" anchor="ctr"/>
          <a:p>
            <a:pPr algn="ctr" eaLnBrk="0" hangingPunct="0"/>
            <a:r>
              <a:rPr lang="zh-CN" altLang="en-US" sz="4000" dirty="0">
                <a:solidFill>
                  <a:srgbClr val="FF0000"/>
                </a:solidFill>
                <a:latin typeface="黑体" panose="02010609060101010101" pitchFamily="49" charset="-122"/>
                <a:ea typeface="黑体" panose="02010609060101010101" pitchFamily="49" charset="-122"/>
              </a:rPr>
              <a:t>申报</a:t>
            </a:r>
            <a:r>
              <a:rPr lang="en-US" altLang="zh-CN" sz="2800" dirty="0">
                <a:solidFill>
                  <a:srgbClr val="FF0000"/>
                </a:solidFill>
                <a:latin typeface="黑体" panose="02010609060101010101" pitchFamily="49" charset="-122"/>
                <a:ea typeface="黑体" panose="02010609060101010101" pitchFamily="49" charset="-122"/>
              </a:rPr>
              <a:t>—</a:t>
            </a:r>
            <a:r>
              <a:rPr lang="zh-CN" altLang="en-US" sz="2800" dirty="0">
                <a:solidFill>
                  <a:srgbClr val="FF0000"/>
                </a:solidFill>
                <a:latin typeface="黑体" panose="02010609060101010101" pitchFamily="49" charset="-122"/>
                <a:ea typeface="黑体" panose="02010609060101010101" pitchFamily="49" charset="-122"/>
              </a:rPr>
              <a:t>网上申报</a:t>
            </a:r>
            <a:endParaRPr lang="en-US" altLang="zh-CN" sz="2800" dirty="0">
              <a:solidFill>
                <a:srgbClr val="FF0000"/>
              </a:solidFill>
              <a:latin typeface="黑体" panose="02010609060101010101" pitchFamily="49" charset="-122"/>
              <a:ea typeface="黑体" panose="02010609060101010101" pitchFamily="49" charset="-122"/>
            </a:endParaRPr>
          </a:p>
        </p:txBody>
      </p:sp>
      <p:pic>
        <p:nvPicPr>
          <p:cNvPr id="3" name="图片 2"/>
          <p:cNvPicPr>
            <a:picLocks noChangeAspect="1"/>
          </p:cNvPicPr>
          <p:nvPr/>
        </p:nvPicPr>
        <p:blipFill>
          <a:blip r:embed="rId1"/>
          <a:stretch>
            <a:fillRect/>
          </a:stretch>
        </p:blipFill>
        <p:spPr>
          <a:xfrm>
            <a:off x="498475" y="2069465"/>
            <a:ext cx="8023860" cy="4111625"/>
          </a:xfrm>
          <a:prstGeom prst="rect">
            <a:avLst/>
          </a:prstGeom>
        </p:spPr>
      </p:pic>
      <p:sp>
        <p:nvSpPr>
          <p:cNvPr id="12291" name="椭圆 2"/>
          <p:cNvSpPr/>
          <p:nvPr/>
        </p:nvSpPr>
        <p:spPr>
          <a:xfrm>
            <a:off x="5575300" y="3161348"/>
            <a:ext cx="1455738" cy="912812"/>
          </a:xfrm>
          <a:prstGeom prst="ellipse">
            <a:avLst/>
          </a:prstGeom>
          <a:noFill/>
          <a:ln w="38100" cap="flat" cmpd="sng">
            <a:solidFill>
              <a:srgbClr val="FF3300"/>
            </a:solidFill>
            <a:prstDash val="solid"/>
            <a:round/>
            <a:headEnd type="none" w="med" len="med"/>
            <a:tailEnd type="none" w="med" len="med"/>
          </a:ln>
        </p:spPr>
        <p:txBody>
          <a:bodyPr wrap="square" lIns="91440" tIns="45720" rIns="91440" bIns="45720" anchor="ctr"/>
          <a:p>
            <a:pPr algn="ctr" defTabSz="914400" eaLnBrk="0" hangingPunct="0"/>
            <a:endParaRPr lang="zh-CN" altLang="en-US">
              <a:latin typeface="华文彩云" panose="02010800040101010101" pitchFamily="2" charset="-122"/>
              <a:ea typeface="华文彩云" panose="0201080004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标题 1"/>
          <p:cNvSpPr>
            <a:spLocks noGrp="1"/>
          </p:cNvSpPr>
          <p:nvPr>
            <p:ph type="title"/>
          </p:nvPr>
        </p:nvSpPr>
        <p:spPr>
          <a:xfrm>
            <a:off x="456883" y="433070"/>
            <a:ext cx="8229600" cy="1012825"/>
          </a:xfrm>
        </p:spPr>
        <p:txBody>
          <a:bodyPr wrap="square" lIns="91440" tIns="45720" rIns="91440" bIns="45720" anchor="ctr"/>
          <a:p>
            <a:r>
              <a:rPr lang="zh-CN" altLang="en-US" sz="4000" b="1" dirty="0">
                <a:solidFill>
                  <a:srgbClr val="FF0000"/>
                </a:solidFill>
                <a:latin typeface="黑体" panose="02010609060101010101" pitchFamily="49" charset="-122"/>
                <a:ea typeface="黑体" panose="02010609060101010101" pitchFamily="49" charset="-122"/>
              </a:rPr>
              <a:t>申报</a:t>
            </a:r>
            <a:r>
              <a:rPr lang="en-US" altLang="zh-CN" sz="2800" b="1" dirty="0">
                <a:solidFill>
                  <a:srgbClr val="FF0000"/>
                </a:solidFill>
                <a:latin typeface="黑体" panose="02010609060101010101" pitchFamily="49" charset="-122"/>
                <a:ea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rPr>
              <a:t>申报表</a:t>
            </a:r>
            <a:endParaRPr lang="en-US" altLang="zh-CN" sz="2800" b="1" dirty="0">
              <a:solidFill>
                <a:srgbClr val="FF0000"/>
              </a:solidFill>
              <a:latin typeface="黑体" panose="02010609060101010101" pitchFamily="49" charset="-122"/>
              <a:ea typeface="黑体" panose="02010609060101010101" pitchFamily="49" charset="-122"/>
            </a:endParaRPr>
          </a:p>
        </p:txBody>
      </p:sp>
      <p:pic>
        <p:nvPicPr>
          <p:cNvPr id="5" name="图片 4"/>
          <p:cNvPicPr>
            <a:picLocks noChangeAspect="1"/>
          </p:cNvPicPr>
          <p:nvPr/>
        </p:nvPicPr>
        <p:blipFill>
          <a:blip r:embed="rId1"/>
          <a:stretch>
            <a:fillRect/>
          </a:stretch>
        </p:blipFill>
        <p:spPr>
          <a:xfrm>
            <a:off x="609600" y="1445895"/>
            <a:ext cx="6066790" cy="5247640"/>
          </a:xfrm>
          <a:prstGeom prst="rect">
            <a:avLst/>
          </a:prstGeom>
        </p:spPr>
      </p:pic>
      <p:sp>
        <p:nvSpPr>
          <p:cNvPr id="6" name="矩形标注 3"/>
          <p:cNvSpPr/>
          <p:nvPr/>
        </p:nvSpPr>
        <p:spPr>
          <a:xfrm>
            <a:off x="7563803" y="4453573"/>
            <a:ext cx="1449387" cy="1882775"/>
          </a:xfrm>
          <a:prstGeom prst="wedgeRectCallout">
            <a:avLst>
              <a:gd name="adj1" fmla="val -109796"/>
              <a:gd name="adj2" fmla="val 21185"/>
            </a:avLst>
          </a:prstGeom>
          <a:solidFill>
            <a:srgbClr val="FFCCCC"/>
          </a:solidFill>
          <a:ln w="9525" cap="flat" cmpd="sng">
            <a:solidFill>
              <a:srgbClr val="FF3300"/>
            </a:solidFill>
            <a:prstDash val="solid"/>
            <a:round/>
            <a:headEnd type="none" w="med" len="med"/>
            <a:tailEnd type="none" w="med" len="med"/>
          </a:ln>
        </p:spPr>
        <p:txBody>
          <a:bodyPr wrap="square" lIns="91440" tIns="45720" rIns="91440" bIns="45720" anchor="ctr"/>
          <a:p>
            <a:pPr algn="ctr" defTabSz="914400" eaLnBrk="0" hangingPunct="0"/>
            <a:endParaRPr lang="zh-CN" altLang="en-US" sz="1600">
              <a:latin typeface="华文彩云" panose="02010800040101010101" pitchFamily="2" charset="-122"/>
              <a:ea typeface="华文彩云" panose="02010800040101010101" pitchFamily="2" charset="-122"/>
            </a:endParaRPr>
          </a:p>
        </p:txBody>
      </p:sp>
      <p:sp>
        <p:nvSpPr>
          <p:cNvPr id="7" name="文本框 4"/>
          <p:cNvSpPr txBox="1"/>
          <p:nvPr/>
        </p:nvSpPr>
        <p:spPr>
          <a:xfrm>
            <a:off x="7565390" y="4618673"/>
            <a:ext cx="1506538" cy="1585912"/>
          </a:xfrm>
          <a:prstGeom prst="rect">
            <a:avLst/>
          </a:prstGeom>
          <a:noFill/>
          <a:ln w="9525">
            <a:noFill/>
          </a:ln>
        </p:spPr>
        <p:txBody>
          <a:bodyPr wrap="square" anchor="t">
            <a:spAutoFit/>
          </a:bodyPr>
          <a:p>
            <a:pPr eaLnBrk="0" hangingPunct="0"/>
            <a:r>
              <a:rPr lang="zh-CN" altLang="en-US" sz="1400">
                <a:latin typeface="宋体" panose="02010600030101010101" pitchFamily="2" charset="-122"/>
                <a:ea typeface="宋体" panose="02010600030101010101" pitchFamily="2" charset="-122"/>
              </a:rPr>
              <a:t>数据与《企业上年末大专以上人员或经市职改部门认定的初级以上职称人员及研发人员情况表》一致</a:t>
            </a:r>
            <a:endParaRPr lang="zh-CN" altLang="en-US" sz="1400">
              <a:latin typeface="宋体" panose="02010600030101010101" pitchFamily="2" charset="-122"/>
              <a:ea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783590" y="1953895"/>
            <a:ext cx="6555740" cy="4224655"/>
          </a:xfrm>
          <a:prstGeom prst="rect">
            <a:avLst/>
          </a:prstGeom>
        </p:spPr>
      </p:pic>
      <p:sp>
        <p:nvSpPr>
          <p:cNvPr id="15361" name="标题 1"/>
          <p:cNvSpPr>
            <a:spLocks noGrp="1"/>
          </p:cNvSpPr>
          <p:nvPr>
            <p:ph type="title"/>
          </p:nvPr>
        </p:nvSpPr>
        <p:spPr>
          <a:xfrm>
            <a:off x="395288" y="549275"/>
            <a:ext cx="8229600" cy="1012825"/>
          </a:xfrm>
        </p:spPr>
        <p:txBody>
          <a:bodyPr wrap="square" lIns="91440" tIns="45720" rIns="91440" bIns="45720" anchor="ctr"/>
          <a:p>
            <a:r>
              <a:rPr lang="zh-CN" altLang="en-US" sz="4000" b="1" dirty="0">
                <a:solidFill>
                  <a:srgbClr val="FF0000"/>
                </a:solidFill>
                <a:latin typeface="黑体" panose="02010609060101010101" pitchFamily="49" charset="-122"/>
                <a:ea typeface="黑体" panose="02010609060101010101" pitchFamily="49" charset="-122"/>
              </a:rPr>
              <a:t>申报</a:t>
            </a:r>
            <a:r>
              <a:rPr lang="en-US" altLang="zh-CN" sz="2400" b="1" dirty="0">
                <a:solidFill>
                  <a:srgbClr val="FF0000"/>
                </a:solidFill>
                <a:latin typeface="黑体" panose="02010609060101010101" pitchFamily="49" charset="-122"/>
                <a:ea typeface="黑体" panose="02010609060101010101" pitchFamily="49" charset="-122"/>
                <a:sym typeface="宋体" panose="02010600030101010101" pitchFamily="2" charset="-122"/>
              </a:rPr>
              <a:t>—</a:t>
            </a:r>
            <a:r>
              <a:rPr lang="zh-CN" altLang="en-US" sz="2400" b="1" dirty="0">
                <a:solidFill>
                  <a:srgbClr val="FF0000"/>
                </a:solidFill>
                <a:latin typeface="黑体" panose="02010609060101010101" pitchFamily="49" charset="-122"/>
                <a:ea typeface="黑体" panose="02010609060101010101" pitchFamily="49" charset="-122"/>
                <a:sym typeface="宋体" panose="02010600030101010101" pitchFamily="2" charset="-122"/>
              </a:rPr>
              <a:t>申报表</a:t>
            </a:r>
            <a:endParaRPr lang="en-US" altLang="zh-CN" sz="2400" b="1" dirty="0">
              <a:solidFill>
                <a:srgbClr val="FF0000"/>
              </a:solidFill>
              <a:latin typeface="黑体" panose="02010609060101010101" pitchFamily="49" charset="-122"/>
              <a:ea typeface="黑体" panose="02010609060101010101" pitchFamily="49" charset="-122"/>
            </a:endParaRPr>
          </a:p>
        </p:txBody>
      </p:sp>
      <p:sp>
        <p:nvSpPr>
          <p:cNvPr id="15363" name="矩形标注 3"/>
          <p:cNvSpPr/>
          <p:nvPr/>
        </p:nvSpPr>
        <p:spPr>
          <a:xfrm>
            <a:off x="7515860" y="4859655"/>
            <a:ext cx="1447800" cy="1390650"/>
          </a:xfrm>
          <a:prstGeom prst="wedgeRectCallout">
            <a:avLst>
              <a:gd name="adj1" fmla="val -141847"/>
              <a:gd name="adj2" fmla="val -19861"/>
            </a:avLst>
          </a:prstGeom>
          <a:solidFill>
            <a:srgbClr val="FFCCCC"/>
          </a:solidFill>
          <a:ln w="9525" cap="flat" cmpd="sng">
            <a:solidFill>
              <a:srgbClr val="FF3300"/>
            </a:solidFill>
            <a:prstDash val="solid"/>
            <a:round/>
            <a:headEnd type="none" w="med" len="med"/>
            <a:tailEnd type="none" w="med" len="med"/>
          </a:ln>
        </p:spPr>
        <p:txBody>
          <a:bodyPr wrap="square" lIns="91440" tIns="45720" rIns="91440" bIns="45720" anchor="ctr"/>
          <a:p>
            <a:pPr algn="ctr" defTabSz="914400" eaLnBrk="0" hangingPunct="0"/>
            <a:endParaRPr lang="zh-CN" altLang="en-US" sz="1600">
              <a:latin typeface="华文彩云" panose="02010800040101010101" pitchFamily="2" charset="-122"/>
              <a:ea typeface="华文彩云" panose="02010800040101010101" pitchFamily="2" charset="-122"/>
            </a:endParaRPr>
          </a:p>
        </p:txBody>
      </p:sp>
      <p:sp>
        <p:nvSpPr>
          <p:cNvPr id="15364" name="文本框 4"/>
          <p:cNvSpPr txBox="1"/>
          <p:nvPr/>
        </p:nvSpPr>
        <p:spPr>
          <a:xfrm>
            <a:off x="7485698" y="4878705"/>
            <a:ext cx="1506537" cy="1371600"/>
          </a:xfrm>
          <a:prstGeom prst="rect">
            <a:avLst/>
          </a:prstGeom>
          <a:noFill/>
          <a:ln w="9525">
            <a:noFill/>
          </a:ln>
        </p:spPr>
        <p:txBody>
          <a:bodyPr wrap="square" anchor="t">
            <a:spAutoFit/>
          </a:bodyPr>
          <a:p>
            <a:pPr eaLnBrk="0" hangingPunct="0"/>
            <a:r>
              <a:rPr lang="en-US" altLang="zh-CN" sz="1400">
                <a:latin typeface="宋体" panose="02010600030101010101" pitchFamily="2" charset="-122"/>
                <a:ea typeface="宋体" panose="02010600030101010101" pitchFamily="2" charset="-122"/>
              </a:rPr>
              <a:t>  </a:t>
            </a:r>
            <a:r>
              <a:rPr lang="zh-CN" altLang="en-US" sz="1400">
                <a:latin typeface="宋体" panose="02010600030101010101" pitchFamily="2" charset="-122"/>
                <a:ea typeface="宋体" panose="02010600030101010101" pitchFamily="2" charset="-122"/>
              </a:rPr>
              <a:t>数据与《企业近二年自主知识产权一览表》一致</a:t>
            </a:r>
            <a:endParaRPr lang="zh-CN" altLang="en-US" sz="1400">
              <a:latin typeface="宋体" panose="02010600030101010101" pitchFamily="2" charset="-122"/>
              <a:ea typeface="宋体" panose="02010600030101010101" pitchFamily="2" charset="-122"/>
            </a:endParaRPr>
          </a:p>
          <a:p>
            <a:pPr eaLnBrk="0" hangingPunct="0"/>
            <a:r>
              <a:rPr lang="zh-CN" altLang="en-US" sz="1400">
                <a:latin typeface="宋体" panose="02010600030101010101" pitchFamily="2" charset="-122"/>
                <a:ea typeface="宋体" panose="02010600030101010101" pitchFamily="2" charset="-122"/>
              </a:rPr>
              <a:t>  附：代表性证明材料</a:t>
            </a:r>
            <a:endParaRPr lang="zh-CN" altLang="en-US" sz="1400">
              <a:latin typeface="宋体" panose="02010600030101010101" pitchFamily="2" charset="-122"/>
              <a:ea typeface="宋体" panose="02010600030101010101" pitchFamily="2" charset="-122"/>
            </a:endParaRPr>
          </a:p>
        </p:txBody>
      </p:sp>
      <p:sp>
        <p:nvSpPr>
          <p:cNvPr id="15365" name="椭圆 2"/>
          <p:cNvSpPr/>
          <p:nvPr/>
        </p:nvSpPr>
        <p:spPr>
          <a:xfrm>
            <a:off x="395288" y="4928870"/>
            <a:ext cx="2371725" cy="1249363"/>
          </a:xfrm>
          <a:prstGeom prst="ellipse">
            <a:avLst/>
          </a:prstGeom>
          <a:noFill/>
          <a:ln w="28575" cap="flat" cmpd="sng">
            <a:solidFill>
              <a:srgbClr val="FF3300"/>
            </a:solidFill>
            <a:prstDash val="solid"/>
            <a:round/>
            <a:headEnd type="none" w="med" len="med"/>
            <a:tailEnd type="none" w="med" len="med"/>
          </a:ln>
        </p:spPr>
        <p:txBody>
          <a:bodyPr wrap="square" lIns="91440" tIns="45720" rIns="91440" bIns="45720" anchor="ctr"/>
          <a:p>
            <a:pPr algn="ctr" defTabSz="914400" eaLnBrk="0" hangingPunct="0"/>
            <a:endParaRPr lang="zh-CN" altLang="en-US">
              <a:latin typeface="华文彩云" panose="02010800040101010101" pitchFamily="2" charset="-122"/>
              <a:ea typeface="华文彩云" panose="0201080004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标题 1"/>
          <p:cNvSpPr>
            <a:spLocks noGrp="1"/>
          </p:cNvSpPr>
          <p:nvPr>
            <p:ph type="title"/>
          </p:nvPr>
        </p:nvSpPr>
        <p:spPr>
          <a:xfrm>
            <a:off x="395288" y="549275"/>
            <a:ext cx="8229600" cy="1012825"/>
          </a:xfrm>
        </p:spPr>
        <p:txBody>
          <a:bodyPr wrap="square" lIns="91440" tIns="45720" rIns="91440" bIns="45720" anchor="ctr"/>
          <a:p>
            <a:r>
              <a:rPr lang="zh-CN" altLang="en-US" sz="4000" b="1" dirty="0">
                <a:solidFill>
                  <a:srgbClr val="FF0000"/>
                </a:solidFill>
                <a:latin typeface="黑体" panose="02010609060101010101" pitchFamily="49" charset="-122"/>
                <a:ea typeface="黑体" panose="02010609060101010101" pitchFamily="49" charset="-122"/>
              </a:rPr>
              <a:t>申报</a:t>
            </a:r>
            <a:r>
              <a:rPr lang="en-US" altLang="zh-CN" sz="2400" b="1" dirty="0">
                <a:solidFill>
                  <a:srgbClr val="FF0000"/>
                </a:solidFill>
                <a:latin typeface="黑体" panose="02010609060101010101" pitchFamily="49" charset="-122"/>
                <a:ea typeface="黑体" panose="02010609060101010101" pitchFamily="49" charset="-122"/>
                <a:sym typeface="宋体" panose="02010600030101010101" pitchFamily="2" charset="-122"/>
              </a:rPr>
              <a:t>—</a:t>
            </a:r>
            <a:r>
              <a:rPr lang="zh-CN" altLang="en-US" sz="2400" b="1" dirty="0">
                <a:solidFill>
                  <a:srgbClr val="FF0000"/>
                </a:solidFill>
                <a:latin typeface="黑体" panose="02010609060101010101" pitchFamily="49" charset="-122"/>
                <a:ea typeface="黑体" panose="02010609060101010101" pitchFamily="49" charset="-122"/>
                <a:sym typeface="宋体" panose="02010600030101010101" pitchFamily="2" charset="-122"/>
              </a:rPr>
              <a:t>申报表</a:t>
            </a:r>
            <a:endParaRPr lang="en-US" altLang="zh-CN" sz="2400" b="1" dirty="0">
              <a:solidFill>
                <a:srgbClr val="FF0000"/>
              </a:solidFill>
              <a:latin typeface="黑体" panose="02010609060101010101" pitchFamily="49" charset="-122"/>
              <a:ea typeface="黑体" panose="02010609060101010101" pitchFamily="49" charset="-122"/>
            </a:endParaRPr>
          </a:p>
        </p:txBody>
      </p:sp>
      <p:pic>
        <p:nvPicPr>
          <p:cNvPr id="16386" name="图片 1"/>
          <p:cNvPicPr>
            <a:picLocks noChangeAspect="1"/>
          </p:cNvPicPr>
          <p:nvPr/>
        </p:nvPicPr>
        <p:blipFill>
          <a:blip r:embed="rId1"/>
          <a:stretch>
            <a:fillRect/>
          </a:stretch>
        </p:blipFill>
        <p:spPr>
          <a:xfrm>
            <a:off x="895350" y="1889125"/>
            <a:ext cx="6037263" cy="3429000"/>
          </a:xfrm>
          <a:prstGeom prst="rect">
            <a:avLst/>
          </a:prstGeom>
          <a:noFill/>
          <a:ln w="9525">
            <a:noFill/>
          </a:ln>
        </p:spPr>
      </p:pic>
      <p:sp>
        <p:nvSpPr>
          <p:cNvPr id="16387" name="矩形标注 3"/>
          <p:cNvSpPr/>
          <p:nvPr/>
        </p:nvSpPr>
        <p:spPr>
          <a:xfrm>
            <a:off x="7334250" y="3467100"/>
            <a:ext cx="1717675" cy="2433638"/>
          </a:xfrm>
          <a:prstGeom prst="wedgeRectCallout">
            <a:avLst>
              <a:gd name="adj1" fmla="val -104083"/>
              <a:gd name="adj2" fmla="val -19519"/>
            </a:avLst>
          </a:prstGeom>
          <a:solidFill>
            <a:srgbClr val="FFCCCC"/>
          </a:solidFill>
          <a:ln w="9525" cap="flat" cmpd="sng">
            <a:solidFill>
              <a:srgbClr val="FF3300"/>
            </a:solidFill>
            <a:prstDash val="solid"/>
            <a:round/>
            <a:headEnd type="none" w="med" len="med"/>
            <a:tailEnd type="none" w="med" len="med"/>
          </a:ln>
        </p:spPr>
        <p:txBody>
          <a:bodyPr wrap="square" lIns="91440" tIns="45720" rIns="91440" bIns="45720" anchor="ctr"/>
          <a:p>
            <a:pPr algn="ctr" defTabSz="914400" eaLnBrk="0" hangingPunct="0"/>
            <a:endParaRPr lang="zh-CN" altLang="en-US" sz="1600">
              <a:latin typeface="华文彩云" panose="02010800040101010101" pitchFamily="2" charset="-122"/>
              <a:ea typeface="华文彩云" panose="02010800040101010101" pitchFamily="2" charset="-122"/>
            </a:endParaRPr>
          </a:p>
        </p:txBody>
      </p:sp>
      <p:sp>
        <p:nvSpPr>
          <p:cNvPr id="16388" name="文本框 4"/>
          <p:cNvSpPr txBox="1"/>
          <p:nvPr/>
        </p:nvSpPr>
        <p:spPr>
          <a:xfrm>
            <a:off x="7334250" y="3462338"/>
            <a:ext cx="1776413" cy="2438400"/>
          </a:xfrm>
          <a:prstGeom prst="rect">
            <a:avLst/>
          </a:prstGeom>
          <a:noFill/>
          <a:ln w="9525">
            <a:noFill/>
          </a:ln>
        </p:spPr>
        <p:txBody>
          <a:bodyPr wrap="square" anchor="t">
            <a:spAutoFit/>
          </a:bodyPr>
          <a:p>
            <a:pPr eaLnBrk="0" hangingPunct="0"/>
            <a:r>
              <a:rPr lang="en-US" altLang="zh-CN" sz="1400">
                <a:latin typeface="宋体" panose="02010600030101010101" pitchFamily="2" charset="-122"/>
                <a:ea typeface="宋体" panose="02010600030101010101" pitchFamily="2" charset="-122"/>
              </a:rPr>
              <a:t>  </a:t>
            </a:r>
            <a:r>
              <a:rPr lang="zh-CN" altLang="en-US" sz="1400">
                <a:latin typeface="宋体" panose="02010600030101010101" pitchFamily="2" charset="-122"/>
                <a:ea typeface="宋体" panose="02010600030101010101" pitchFamily="2" charset="-122"/>
              </a:rPr>
              <a:t>数据与《企业近二个会计年度研究开发费用汇总表》一致</a:t>
            </a:r>
            <a:endParaRPr lang="zh-CN" altLang="en-US" sz="1400">
              <a:latin typeface="宋体" panose="02010600030101010101" pitchFamily="2" charset="-122"/>
              <a:ea typeface="宋体" panose="02010600030101010101" pitchFamily="2" charset="-122"/>
            </a:endParaRPr>
          </a:p>
          <a:p>
            <a:pPr eaLnBrk="0" hangingPunct="0"/>
            <a:r>
              <a:rPr lang="zh-CN" altLang="en-US" sz="1400">
                <a:latin typeface="宋体" panose="02010600030101010101" pitchFamily="2" charset="-122"/>
                <a:ea typeface="宋体" panose="02010600030101010101" pitchFamily="2" charset="-122"/>
              </a:rPr>
              <a:t>  附：《企业近二年研究开发项目情况明细表》</a:t>
            </a:r>
            <a:endParaRPr lang="zh-CN" altLang="en-US" sz="1400">
              <a:latin typeface="宋体" panose="02010600030101010101" pitchFamily="2" charset="-122"/>
              <a:ea typeface="宋体" panose="02010600030101010101" pitchFamily="2" charset="-122"/>
            </a:endParaRPr>
          </a:p>
          <a:p>
            <a:pPr eaLnBrk="0" hangingPunct="0"/>
            <a:r>
              <a:rPr lang="zh-CN" altLang="en-US" sz="1400">
                <a:latin typeface="宋体" panose="02010600030101010101" pitchFamily="2" charset="-122"/>
                <a:ea typeface="宋体" panose="02010600030101010101" pitchFamily="2" charset="-122"/>
              </a:rPr>
              <a:t>  附：专项审计报告，或纳税申报表中的</a:t>
            </a:r>
            <a:r>
              <a:rPr lang="en-US" altLang="zh-CN" sz="1400">
                <a:latin typeface="宋体" panose="02010600030101010101" pitchFamily="2" charset="-122"/>
                <a:ea typeface="宋体" panose="02010600030101010101" pitchFamily="2" charset="-122"/>
              </a:rPr>
              <a:t>A107014</a:t>
            </a:r>
            <a:r>
              <a:rPr lang="zh-CN" altLang="en-US" sz="1400">
                <a:latin typeface="宋体" panose="02010600030101010101" pitchFamily="2" charset="-122"/>
                <a:ea typeface="宋体" panose="02010600030101010101" pitchFamily="2" charset="-122"/>
              </a:rPr>
              <a:t>表，或</a:t>
            </a:r>
            <a:r>
              <a:rPr lang="en-US" altLang="zh-CN" sz="1400">
                <a:latin typeface="宋体" panose="02010600030101010101" pitchFamily="2" charset="-122"/>
                <a:ea typeface="宋体" panose="02010600030101010101" pitchFamily="2" charset="-122"/>
              </a:rPr>
              <a:t>A107041</a:t>
            </a:r>
            <a:r>
              <a:rPr lang="zh-CN" altLang="en-US" sz="1400">
                <a:latin typeface="宋体" panose="02010600030101010101" pitchFamily="2" charset="-122"/>
                <a:ea typeface="宋体" panose="02010600030101010101" pitchFamily="2" charset="-122"/>
              </a:rPr>
              <a:t>表</a:t>
            </a:r>
            <a:endParaRPr lang="zh-CN" altLang="en-US" sz="1400">
              <a:latin typeface="宋体" panose="02010600030101010101" pitchFamily="2" charset="-122"/>
              <a:ea typeface="宋体" panose="02010600030101010101" pitchFamily="2" charset="-122"/>
            </a:endParaRPr>
          </a:p>
        </p:txBody>
      </p:sp>
      <p:sp>
        <p:nvSpPr>
          <p:cNvPr id="16389" name="矩形标注 7"/>
          <p:cNvSpPr/>
          <p:nvPr/>
        </p:nvSpPr>
        <p:spPr>
          <a:xfrm>
            <a:off x="601663" y="5540375"/>
            <a:ext cx="1343025" cy="831850"/>
          </a:xfrm>
          <a:prstGeom prst="wedgeRectCallout">
            <a:avLst>
              <a:gd name="adj1" fmla="val 55389"/>
              <a:gd name="adj2" fmla="val -141833"/>
            </a:avLst>
          </a:prstGeom>
          <a:solidFill>
            <a:srgbClr val="FFCCCC"/>
          </a:solidFill>
          <a:ln w="9525" cap="flat" cmpd="sng">
            <a:solidFill>
              <a:srgbClr val="FF3300"/>
            </a:solidFill>
            <a:prstDash val="solid"/>
            <a:round/>
            <a:headEnd type="none" w="med" len="med"/>
            <a:tailEnd type="none" w="med" len="med"/>
          </a:ln>
        </p:spPr>
        <p:txBody>
          <a:bodyPr wrap="square" lIns="91440" tIns="45720" rIns="91440" bIns="45720" anchor="ctr"/>
          <a:p>
            <a:pPr algn="ctr" defTabSz="914400" eaLnBrk="0" hangingPunct="0"/>
            <a:endParaRPr lang="zh-CN" altLang="en-US" sz="1600">
              <a:latin typeface="华文彩云" panose="02010800040101010101" pitchFamily="2" charset="-122"/>
              <a:ea typeface="华文彩云" panose="02010800040101010101" pitchFamily="2" charset="-122"/>
            </a:endParaRPr>
          </a:p>
        </p:txBody>
      </p:sp>
      <p:sp>
        <p:nvSpPr>
          <p:cNvPr id="16390" name="文本框 8"/>
          <p:cNvSpPr txBox="1"/>
          <p:nvPr/>
        </p:nvSpPr>
        <p:spPr>
          <a:xfrm>
            <a:off x="639763" y="5589588"/>
            <a:ext cx="2020887" cy="731837"/>
          </a:xfrm>
          <a:prstGeom prst="rect">
            <a:avLst/>
          </a:prstGeom>
          <a:noFill/>
          <a:ln w="9525">
            <a:noFill/>
          </a:ln>
        </p:spPr>
        <p:txBody>
          <a:bodyPr wrap="square" anchor="t">
            <a:spAutoFit/>
          </a:bodyPr>
          <a:p>
            <a:pPr eaLnBrk="0" hangingPunct="0"/>
            <a:r>
              <a:rPr lang="zh-CN" altLang="en-US" sz="1400">
                <a:latin typeface="宋体" panose="02010600030101010101" pitchFamily="2" charset="-122"/>
                <a:ea typeface="宋体" panose="02010600030101010101" pitchFamily="2" charset="-122"/>
              </a:rPr>
              <a:t>销售收入=</a:t>
            </a:r>
            <a:endParaRPr lang="zh-CN" altLang="en-US" sz="1400">
              <a:latin typeface="宋体" panose="02010600030101010101" pitchFamily="2" charset="-122"/>
              <a:ea typeface="宋体" panose="02010600030101010101" pitchFamily="2" charset="-122"/>
            </a:endParaRPr>
          </a:p>
          <a:p>
            <a:pPr eaLnBrk="0" hangingPunct="0"/>
            <a:r>
              <a:rPr lang="zh-CN" altLang="en-US" sz="1400">
                <a:latin typeface="宋体" panose="02010600030101010101" pitchFamily="2" charset="-122"/>
                <a:ea typeface="宋体" panose="02010600030101010101" pitchFamily="2" charset="-122"/>
              </a:rPr>
              <a:t> 主营业务收入</a:t>
            </a:r>
            <a:endParaRPr lang="zh-CN" altLang="en-US" sz="1400">
              <a:latin typeface="宋体" panose="02010600030101010101" pitchFamily="2" charset="-122"/>
              <a:ea typeface="宋体" panose="02010600030101010101" pitchFamily="2" charset="-122"/>
            </a:endParaRPr>
          </a:p>
          <a:p>
            <a:pPr eaLnBrk="0" hangingPunct="0"/>
            <a:r>
              <a:rPr lang="zh-CN" altLang="en-US" sz="1400">
                <a:latin typeface="宋体" panose="02010600030101010101" pitchFamily="2" charset="-122"/>
                <a:ea typeface="宋体" panose="02010600030101010101" pitchFamily="2" charset="-122"/>
              </a:rPr>
              <a:t>+其他业务收入</a:t>
            </a:r>
            <a:endParaRPr lang="zh-CN" altLang="en-US" sz="1400">
              <a:latin typeface="宋体" panose="02010600030101010101" pitchFamily="2" charset="-122"/>
              <a:ea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标题 1"/>
          <p:cNvSpPr>
            <a:spLocks noGrp="1"/>
          </p:cNvSpPr>
          <p:nvPr>
            <p:ph type="title"/>
          </p:nvPr>
        </p:nvSpPr>
        <p:spPr>
          <a:xfrm>
            <a:off x="395288" y="549275"/>
            <a:ext cx="8229600" cy="1012825"/>
          </a:xfrm>
        </p:spPr>
        <p:txBody>
          <a:bodyPr wrap="square" lIns="91440" tIns="45720" rIns="91440" bIns="45720" anchor="ctr"/>
          <a:p>
            <a:r>
              <a:rPr lang="zh-CN" altLang="en-US" sz="4000" b="1" dirty="0">
                <a:solidFill>
                  <a:srgbClr val="FF0000"/>
                </a:solidFill>
                <a:latin typeface="黑体" panose="02010609060101010101" pitchFamily="49" charset="-122"/>
                <a:ea typeface="黑体" panose="02010609060101010101" pitchFamily="49" charset="-122"/>
              </a:rPr>
              <a:t>申报</a:t>
            </a:r>
            <a:r>
              <a:rPr lang="en-US" altLang="zh-CN" sz="2400" b="1" dirty="0">
                <a:solidFill>
                  <a:srgbClr val="FF0000"/>
                </a:solidFill>
                <a:latin typeface="黑体" panose="02010609060101010101" pitchFamily="49" charset="-122"/>
                <a:ea typeface="黑体" panose="02010609060101010101" pitchFamily="49" charset="-122"/>
                <a:sym typeface="宋体" panose="02010600030101010101" pitchFamily="2" charset="-122"/>
              </a:rPr>
              <a:t>—</a:t>
            </a:r>
            <a:r>
              <a:rPr lang="zh-CN" altLang="en-US" sz="2400" b="1" dirty="0">
                <a:solidFill>
                  <a:srgbClr val="FF0000"/>
                </a:solidFill>
                <a:latin typeface="黑体" panose="02010609060101010101" pitchFamily="49" charset="-122"/>
                <a:ea typeface="黑体" panose="02010609060101010101" pitchFamily="49" charset="-122"/>
                <a:sym typeface="宋体" panose="02010600030101010101" pitchFamily="2" charset="-122"/>
              </a:rPr>
              <a:t>申报表</a:t>
            </a:r>
            <a:endParaRPr lang="en-US" altLang="zh-CN" sz="2400" b="1" dirty="0">
              <a:solidFill>
                <a:srgbClr val="FF0000"/>
              </a:solidFill>
              <a:latin typeface="黑体" panose="02010609060101010101" pitchFamily="49" charset="-122"/>
              <a:ea typeface="黑体" panose="02010609060101010101" pitchFamily="49" charset="-122"/>
            </a:endParaRPr>
          </a:p>
        </p:txBody>
      </p:sp>
      <p:pic>
        <p:nvPicPr>
          <p:cNvPr id="17410" name="图片 1"/>
          <p:cNvPicPr>
            <a:picLocks noChangeAspect="1"/>
          </p:cNvPicPr>
          <p:nvPr/>
        </p:nvPicPr>
        <p:blipFill>
          <a:blip r:embed="rId1"/>
          <a:stretch>
            <a:fillRect/>
          </a:stretch>
        </p:blipFill>
        <p:spPr>
          <a:xfrm>
            <a:off x="1403350" y="2044700"/>
            <a:ext cx="6027738" cy="3019425"/>
          </a:xfrm>
          <a:prstGeom prst="rect">
            <a:avLst/>
          </a:prstGeom>
          <a:noFill/>
          <a:ln w="9525">
            <a:noFill/>
          </a:ln>
        </p:spPr>
      </p:pic>
      <p:sp>
        <p:nvSpPr>
          <p:cNvPr id="17411" name="矩形标注 3"/>
          <p:cNvSpPr/>
          <p:nvPr/>
        </p:nvSpPr>
        <p:spPr>
          <a:xfrm>
            <a:off x="7585075" y="1784350"/>
            <a:ext cx="1447800" cy="1323975"/>
          </a:xfrm>
          <a:prstGeom prst="wedgeRectCallout">
            <a:avLst>
              <a:gd name="adj1" fmla="val -109796"/>
              <a:gd name="adj2" fmla="val 21185"/>
            </a:avLst>
          </a:prstGeom>
          <a:solidFill>
            <a:srgbClr val="FFCCCC"/>
          </a:solidFill>
          <a:ln w="9525" cap="flat" cmpd="sng">
            <a:solidFill>
              <a:srgbClr val="FF3300"/>
            </a:solidFill>
            <a:prstDash val="solid"/>
            <a:round/>
            <a:headEnd type="none" w="med" len="med"/>
            <a:tailEnd type="none" w="med" len="med"/>
          </a:ln>
        </p:spPr>
        <p:txBody>
          <a:bodyPr wrap="square" lIns="91440" tIns="45720" rIns="91440" bIns="45720" anchor="ctr"/>
          <a:p>
            <a:pPr algn="ctr" defTabSz="914400" eaLnBrk="0" hangingPunct="0"/>
            <a:endParaRPr lang="zh-CN" altLang="en-US" sz="1600">
              <a:latin typeface="华文彩云" panose="02010800040101010101" pitchFamily="2" charset="-122"/>
              <a:ea typeface="华文彩云" panose="02010800040101010101" pitchFamily="2" charset="-122"/>
            </a:endParaRPr>
          </a:p>
        </p:txBody>
      </p:sp>
      <p:sp>
        <p:nvSpPr>
          <p:cNvPr id="17412" name="文本框 4"/>
          <p:cNvSpPr txBox="1"/>
          <p:nvPr/>
        </p:nvSpPr>
        <p:spPr>
          <a:xfrm>
            <a:off x="7543800" y="1866900"/>
            <a:ext cx="1508125" cy="1158875"/>
          </a:xfrm>
          <a:prstGeom prst="rect">
            <a:avLst/>
          </a:prstGeom>
          <a:noFill/>
          <a:ln w="9525">
            <a:noFill/>
          </a:ln>
        </p:spPr>
        <p:txBody>
          <a:bodyPr wrap="square" anchor="t">
            <a:spAutoFit/>
          </a:bodyPr>
          <a:p>
            <a:pPr eaLnBrk="0" hangingPunct="0"/>
            <a:r>
              <a:rPr lang="zh-CN" altLang="en-US" sz="1400">
                <a:latin typeface="宋体" panose="02010600030101010101" pitchFamily="2" charset="-122"/>
                <a:ea typeface="宋体" panose="02010600030101010101" pitchFamily="2" charset="-122"/>
              </a:rPr>
              <a:t>数据与《企业上年度高新技术产品（服务）收入及情况明细表》一致</a:t>
            </a:r>
            <a:endParaRPr lang="zh-CN" altLang="en-US" sz="1400">
              <a:latin typeface="宋体" panose="02010600030101010101" pitchFamily="2" charset="-122"/>
              <a:ea typeface="宋体" panose="02010600030101010101" pitchFamily="2" charset="-122"/>
            </a:endParaRPr>
          </a:p>
        </p:txBody>
      </p:sp>
      <p:sp>
        <p:nvSpPr>
          <p:cNvPr id="17413" name="矩形标注 5"/>
          <p:cNvSpPr/>
          <p:nvPr/>
        </p:nvSpPr>
        <p:spPr>
          <a:xfrm>
            <a:off x="7543800" y="4019550"/>
            <a:ext cx="1343025" cy="763588"/>
          </a:xfrm>
          <a:prstGeom prst="wedgeRectCallout">
            <a:avLst>
              <a:gd name="adj1" fmla="val -104611"/>
              <a:gd name="adj2" fmla="val -37847"/>
            </a:avLst>
          </a:prstGeom>
          <a:solidFill>
            <a:srgbClr val="FFCCCC"/>
          </a:solidFill>
          <a:ln w="9525" cap="flat" cmpd="sng">
            <a:solidFill>
              <a:srgbClr val="FF3300"/>
            </a:solidFill>
            <a:prstDash val="solid"/>
            <a:round/>
            <a:headEnd type="none" w="med" len="med"/>
            <a:tailEnd type="none" w="med" len="med"/>
          </a:ln>
        </p:spPr>
        <p:txBody>
          <a:bodyPr wrap="square" lIns="91440" tIns="45720" rIns="91440" bIns="45720" anchor="ctr"/>
          <a:p>
            <a:pPr algn="ctr" defTabSz="914400" eaLnBrk="0" hangingPunct="0"/>
            <a:endParaRPr lang="zh-CN" altLang="en-US" sz="1600">
              <a:latin typeface="华文彩云" panose="02010800040101010101" pitchFamily="2" charset="-122"/>
              <a:ea typeface="华文彩云" panose="02010800040101010101" pitchFamily="2" charset="-122"/>
            </a:endParaRPr>
          </a:p>
        </p:txBody>
      </p:sp>
      <p:sp>
        <p:nvSpPr>
          <p:cNvPr id="17414" name="矩形标注 7"/>
          <p:cNvSpPr/>
          <p:nvPr/>
        </p:nvSpPr>
        <p:spPr>
          <a:xfrm>
            <a:off x="60325" y="3430588"/>
            <a:ext cx="1343025" cy="831850"/>
          </a:xfrm>
          <a:prstGeom prst="wedgeRectCallout">
            <a:avLst>
              <a:gd name="adj1" fmla="val 110139"/>
              <a:gd name="adj2" fmla="val -67435"/>
            </a:avLst>
          </a:prstGeom>
          <a:solidFill>
            <a:srgbClr val="FFCCCC"/>
          </a:solidFill>
          <a:ln w="9525" cap="flat" cmpd="sng">
            <a:solidFill>
              <a:srgbClr val="FF3300"/>
            </a:solidFill>
            <a:prstDash val="solid"/>
            <a:round/>
            <a:headEnd type="none" w="med" len="med"/>
            <a:tailEnd type="none" w="med" len="med"/>
          </a:ln>
        </p:spPr>
        <p:txBody>
          <a:bodyPr wrap="square" lIns="91440" tIns="45720" rIns="91440" bIns="45720" anchor="ctr"/>
          <a:p>
            <a:pPr algn="ctr" defTabSz="914400" eaLnBrk="0" hangingPunct="0"/>
            <a:endParaRPr lang="zh-CN" altLang="en-US" sz="1600">
              <a:latin typeface="华文彩云" panose="02010800040101010101" pitchFamily="2" charset="-122"/>
              <a:ea typeface="华文彩云" panose="02010800040101010101" pitchFamily="2" charset="-122"/>
            </a:endParaRPr>
          </a:p>
        </p:txBody>
      </p:sp>
      <p:sp>
        <p:nvSpPr>
          <p:cNvPr id="17415" name="文本框 8"/>
          <p:cNvSpPr txBox="1"/>
          <p:nvPr/>
        </p:nvSpPr>
        <p:spPr>
          <a:xfrm>
            <a:off x="136525" y="3451225"/>
            <a:ext cx="1266825" cy="731838"/>
          </a:xfrm>
          <a:prstGeom prst="rect">
            <a:avLst/>
          </a:prstGeom>
          <a:noFill/>
          <a:ln w="9525">
            <a:noFill/>
          </a:ln>
        </p:spPr>
        <p:txBody>
          <a:bodyPr wrap="square" anchor="t">
            <a:spAutoFit/>
          </a:bodyPr>
          <a:p>
            <a:pPr eaLnBrk="0" hangingPunct="0"/>
            <a:r>
              <a:rPr lang="zh-CN" altLang="en-US" sz="1400">
                <a:latin typeface="宋体" panose="02010600030101010101" pitchFamily="2" charset="-122"/>
                <a:ea typeface="宋体" panose="02010600030101010101" pitchFamily="2" charset="-122"/>
              </a:rPr>
              <a:t>总收入</a:t>
            </a:r>
            <a:r>
              <a:rPr lang="en-US" altLang="zh-CN" sz="1400">
                <a:latin typeface="宋体" panose="02010600030101010101" pitchFamily="2" charset="-122"/>
                <a:ea typeface="宋体" panose="02010600030101010101" pitchFamily="2" charset="-122"/>
              </a:rPr>
              <a:t>=</a:t>
            </a:r>
            <a:endParaRPr lang="en-US" altLang="zh-CN" sz="1400">
              <a:latin typeface="宋体" panose="02010600030101010101" pitchFamily="2" charset="-122"/>
              <a:ea typeface="宋体" panose="02010600030101010101" pitchFamily="2" charset="-122"/>
            </a:endParaRPr>
          </a:p>
          <a:p>
            <a:pPr eaLnBrk="0" hangingPunct="0"/>
            <a:r>
              <a:rPr lang="en-US" altLang="zh-CN" sz="1400">
                <a:latin typeface="宋体" panose="02010600030101010101" pitchFamily="2" charset="-122"/>
                <a:ea typeface="宋体" panose="02010600030101010101" pitchFamily="2" charset="-122"/>
              </a:rPr>
              <a:t> 收入总额</a:t>
            </a:r>
            <a:endParaRPr lang="en-US" altLang="zh-CN" sz="1400">
              <a:latin typeface="宋体" panose="02010600030101010101" pitchFamily="2" charset="-122"/>
              <a:ea typeface="宋体" panose="02010600030101010101" pitchFamily="2" charset="-122"/>
            </a:endParaRPr>
          </a:p>
          <a:p>
            <a:pPr eaLnBrk="0" hangingPunct="0"/>
            <a:r>
              <a:rPr lang="en-US" altLang="zh-CN" sz="1400">
                <a:latin typeface="宋体" panose="02010600030101010101" pitchFamily="2" charset="-122"/>
                <a:ea typeface="宋体" panose="02010600030101010101" pitchFamily="2" charset="-122"/>
              </a:rPr>
              <a:t>-不征税收入</a:t>
            </a:r>
            <a:endParaRPr lang="zh-CN" altLang="en-US" sz="1400">
              <a:latin typeface="宋体" panose="02010600030101010101" pitchFamily="2" charset="-122"/>
              <a:ea typeface="宋体" panose="02010600030101010101" pitchFamily="2" charset="-122"/>
            </a:endParaRPr>
          </a:p>
        </p:txBody>
      </p:sp>
      <p:sp>
        <p:nvSpPr>
          <p:cNvPr id="17416" name="文本框 99"/>
          <p:cNvSpPr txBox="1"/>
          <p:nvPr/>
        </p:nvSpPr>
        <p:spPr>
          <a:xfrm>
            <a:off x="7585075" y="4051300"/>
            <a:ext cx="1382713" cy="731838"/>
          </a:xfrm>
          <a:prstGeom prst="rect">
            <a:avLst/>
          </a:prstGeom>
          <a:noFill/>
          <a:ln w="9525">
            <a:noFill/>
          </a:ln>
        </p:spPr>
        <p:txBody>
          <a:bodyPr wrap="square" anchor="t">
            <a:spAutoFit/>
          </a:bodyPr>
          <a:p>
            <a:pPr eaLnBrk="0" hangingPunct="0"/>
            <a:r>
              <a:rPr lang="zh-CN" altLang="en-US" sz="1400">
                <a:latin typeface="宋体" panose="02010600030101010101" pitchFamily="2" charset="-122"/>
                <a:ea typeface="宋体" panose="02010600030101010101" pitchFamily="2" charset="-122"/>
              </a:rPr>
              <a:t>利税额</a:t>
            </a:r>
            <a:r>
              <a:rPr lang="en-US" altLang="zh-CN" sz="1400">
                <a:latin typeface="宋体" panose="02010600030101010101" pitchFamily="2" charset="-122"/>
                <a:ea typeface="宋体" panose="02010600030101010101" pitchFamily="2" charset="-122"/>
              </a:rPr>
              <a:t>=</a:t>
            </a:r>
            <a:endParaRPr lang="en-US" altLang="zh-CN" sz="1400">
              <a:latin typeface="宋体" panose="02010600030101010101" pitchFamily="2" charset="-122"/>
              <a:ea typeface="宋体" panose="02010600030101010101" pitchFamily="2" charset="-122"/>
            </a:endParaRPr>
          </a:p>
          <a:p>
            <a:pPr eaLnBrk="0" hangingPunct="0"/>
            <a:r>
              <a:rPr lang="zh-CN" altLang="en-US" sz="1400">
                <a:latin typeface="宋体" panose="02010600030101010101" pitchFamily="2" charset="-122"/>
                <a:ea typeface="宋体" panose="02010600030101010101" pitchFamily="2" charset="-122"/>
              </a:rPr>
              <a:t> 净利润</a:t>
            </a:r>
            <a:endParaRPr lang="zh-CN" altLang="en-US" sz="1400">
              <a:latin typeface="宋体" panose="02010600030101010101" pitchFamily="2" charset="-122"/>
              <a:ea typeface="宋体" panose="02010600030101010101" pitchFamily="2" charset="-122"/>
            </a:endParaRPr>
          </a:p>
          <a:p>
            <a:pPr eaLnBrk="0" hangingPunct="0"/>
            <a:r>
              <a:rPr lang="en-US" altLang="zh-CN" sz="1400">
                <a:latin typeface="宋体" panose="02010600030101010101" pitchFamily="2" charset="-122"/>
                <a:ea typeface="宋体" panose="02010600030101010101" pitchFamily="2" charset="-122"/>
              </a:rPr>
              <a:t>+</a:t>
            </a:r>
            <a:r>
              <a:rPr lang="zh-CN" altLang="en-US" sz="1400">
                <a:latin typeface="宋体" panose="02010600030101010101" pitchFamily="2" charset="-122"/>
                <a:ea typeface="宋体" panose="02010600030101010101" pitchFamily="2" charset="-122"/>
              </a:rPr>
              <a:t>纳税总额</a:t>
            </a:r>
            <a:endParaRPr lang="zh-CN" altLang="en-US" sz="1400">
              <a:latin typeface="华文彩云" panose="02010800040101010101" pitchFamily="2" charset="-122"/>
              <a:ea typeface="华文彩云" panose="02010800040101010101" pitchFamily="2" charset="-122"/>
            </a:endParaRPr>
          </a:p>
        </p:txBody>
      </p:sp>
      <p:sp>
        <p:nvSpPr>
          <p:cNvPr id="17417" name="矩形标注 9"/>
          <p:cNvSpPr/>
          <p:nvPr/>
        </p:nvSpPr>
        <p:spPr>
          <a:xfrm>
            <a:off x="3373438" y="5530850"/>
            <a:ext cx="1565275" cy="730250"/>
          </a:xfrm>
          <a:prstGeom prst="wedgeRectCallout">
            <a:avLst>
              <a:gd name="adj1" fmla="val 22130"/>
              <a:gd name="adj2" fmla="val -220111"/>
            </a:avLst>
          </a:prstGeom>
          <a:solidFill>
            <a:srgbClr val="FFCCCC"/>
          </a:solidFill>
          <a:ln w="9525" cap="flat" cmpd="sng">
            <a:solidFill>
              <a:srgbClr val="FF3300"/>
            </a:solidFill>
            <a:prstDash val="solid"/>
            <a:round/>
            <a:headEnd type="none" w="med" len="med"/>
            <a:tailEnd type="none" w="med" len="med"/>
          </a:ln>
        </p:spPr>
        <p:txBody>
          <a:bodyPr wrap="square" lIns="91440" tIns="45720" rIns="91440" bIns="45720" anchor="ctr"/>
          <a:p>
            <a:pPr algn="ctr" defTabSz="914400" eaLnBrk="0" hangingPunct="0"/>
            <a:endParaRPr lang="zh-CN" altLang="en-US" sz="1600">
              <a:latin typeface="华文彩云" panose="02010800040101010101" pitchFamily="2" charset="-122"/>
              <a:ea typeface="华文彩云" panose="02010800040101010101" pitchFamily="2" charset="-122"/>
            </a:endParaRPr>
          </a:p>
        </p:txBody>
      </p:sp>
      <p:sp>
        <p:nvSpPr>
          <p:cNvPr id="17418" name="文本框 6"/>
          <p:cNvSpPr txBox="1"/>
          <p:nvPr/>
        </p:nvSpPr>
        <p:spPr>
          <a:xfrm>
            <a:off x="3432175" y="5530850"/>
            <a:ext cx="1506538" cy="730250"/>
          </a:xfrm>
          <a:prstGeom prst="rect">
            <a:avLst/>
          </a:prstGeom>
          <a:noFill/>
          <a:ln w="9525">
            <a:noFill/>
          </a:ln>
        </p:spPr>
        <p:txBody>
          <a:bodyPr wrap="square" anchor="t">
            <a:spAutoFit/>
          </a:bodyPr>
          <a:p>
            <a:pPr eaLnBrk="0" hangingPunct="0"/>
            <a:r>
              <a:rPr lang="zh-CN" altLang="en-US" sz="1400">
                <a:latin typeface="宋体" panose="02010600030101010101" pitchFamily="2" charset="-122"/>
                <a:ea typeface="宋体" panose="02010600030101010101" pitchFamily="2" charset="-122"/>
              </a:rPr>
              <a:t>根据《国地税出具的纳税证明》</a:t>
            </a:r>
            <a:endParaRPr lang="zh-CN" altLang="en-US" sz="1400">
              <a:latin typeface="宋体" panose="02010600030101010101" pitchFamily="2" charset="-122"/>
              <a:ea typeface="宋体" panose="02010600030101010101" pitchFamily="2" charset="-122"/>
            </a:endParaRPr>
          </a:p>
          <a:p>
            <a:pPr eaLnBrk="0" hangingPunct="0"/>
            <a:r>
              <a:rPr lang="zh-CN" altLang="en-US" sz="1400">
                <a:latin typeface="宋体" panose="02010600030101010101" pitchFamily="2" charset="-122"/>
                <a:ea typeface="宋体" panose="02010600030101010101" pitchFamily="2" charset="-122"/>
              </a:rPr>
              <a:t>国税</a:t>
            </a:r>
            <a:r>
              <a:rPr lang="en-US" altLang="zh-CN" sz="1400">
                <a:latin typeface="宋体" panose="02010600030101010101" pitchFamily="2" charset="-122"/>
                <a:ea typeface="宋体" panose="02010600030101010101" pitchFamily="2" charset="-122"/>
              </a:rPr>
              <a:t>+</a:t>
            </a:r>
            <a:r>
              <a:rPr lang="zh-CN" altLang="en-US" sz="1400">
                <a:latin typeface="宋体" panose="02010600030101010101" pitchFamily="2" charset="-122"/>
                <a:ea typeface="宋体" panose="02010600030101010101" pitchFamily="2" charset="-122"/>
              </a:rPr>
              <a:t>地税</a:t>
            </a:r>
            <a:endParaRPr lang="zh-CN" altLang="en-US" sz="1400">
              <a:latin typeface="宋体" panose="02010600030101010101" pitchFamily="2" charset="-122"/>
              <a:ea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883285" y="642620"/>
            <a:ext cx="7628255" cy="6114415"/>
          </a:xfrm>
          <a:prstGeom prst="rect">
            <a:avLst/>
          </a:prstGeom>
          <a:solidFill>
            <a:srgbClr val="FF9966"/>
          </a:solidFill>
        </p:spPr>
      </p:pic>
      <p:sp>
        <p:nvSpPr>
          <p:cNvPr id="3" name="爆炸形 2 2"/>
          <p:cNvSpPr/>
          <p:nvPr/>
        </p:nvSpPr>
        <p:spPr>
          <a:xfrm>
            <a:off x="6217920" y="3903980"/>
            <a:ext cx="2872105" cy="2921635"/>
          </a:xfrm>
          <a:prstGeom prst="irregularSeal2">
            <a:avLst/>
          </a:prstGeom>
          <a:solidFill>
            <a:srgbClr val="FF9966"/>
          </a:solidFill>
          <a:ln w="9525" cap="flat" cmpd="sng" algn="ctr">
            <a:solidFill>
              <a:srgbClr val="FF3300"/>
            </a:solidFill>
            <a:prstDash val="solid"/>
            <a:round/>
            <a:headEnd type="none" w="med" len="med"/>
            <a:tailEnd type="none" w="med" len="med"/>
          </a:ln>
        </p:spPr>
        <p:txBody>
          <a:bodyPr vert="horz" wrap="square" lIns="91440" tIns="45720" rIns="91440" bIns="45720" numCol="1" anchor="ctr" anchorCtr="0" compatLnSpc="1"/>
          <a:p>
            <a:pPr marL="0" marR="0" indent="0" algn="ctr" defTabSz="914400" rtl="0" eaLnBrk="0" fontAlgn="base" latinLnBrk="0" hangingPunct="0">
              <a:lnSpc>
                <a:spcPct val="100000"/>
              </a:lnSpc>
              <a:spcBef>
                <a:spcPct val="0"/>
              </a:spcBef>
              <a:spcAft>
                <a:spcPct val="0"/>
              </a:spcAft>
              <a:buClrTx/>
              <a:buSzTx/>
              <a:buFontTx/>
              <a:buNone/>
            </a:pPr>
            <a:endParaRPr kumimoji="0" lang="zh-CN" altLang="en-US" sz="2400" b="1" i="0" u="none" strike="noStrike" cap="none" normalizeH="0" baseline="0" smtClean="0">
              <a:ln>
                <a:noFill/>
              </a:ln>
              <a:solidFill>
                <a:srgbClr val="000066"/>
              </a:solidFill>
              <a:effectLst/>
              <a:latin typeface="华文彩云" panose="02010800040101010101" pitchFamily="2" charset="-122"/>
              <a:ea typeface="华文彩云" panose="02010800040101010101" pitchFamily="2" charset="-122"/>
            </a:endParaRPr>
          </a:p>
        </p:txBody>
      </p:sp>
      <p:sp>
        <p:nvSpPr>
          <p:cNvPr id="4" name="文本框 3"/>
          <p:cNvSpPr txBox="1"/>
          <p:nvPr/>
        </p:nvSpPr>
        <p:spPr>
          <a:xfrm>
            <a:off x="6938010" y="4831715"/>
            <a:ext cx="1573530" cy="1198880"/>
          </a:xfrm>
          <a:prstGeom prst="rect">
            <a:avLst/>
          </a:prstGeom>
          <a:noFill/>
        </p:spPr>
        <p:txBody>
          <a:bodyPr wrap="square" rtlCol="0">
            <a:spAutoFit/>
          </a:bodyPr>
          <a:p>
            <a:r>
              <a:rPr lang="zh-CN" noProof="0" dirty="0">
                <a:latin typeface="+mn-ea"/>
                <a:ea typeface="+mn-ea"/>
                <a:sym typeface="+mn-ea"/>
              </a:rPr>
              <a:t>附件材料均须扫描盖章上传</a:t>
            </a: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590550" y="2294255"/>
            <a:ext cx="6814820" cy="1769110"/>
          </a:xfrm>
          <a:prstGeom prst="rect">
            <a:avLst/>
          </a:prstGeom>
        </p:spPr>
      </p:pic>
      <p:sp>
        <p:nvSpPr>
          <p:cNvPr id="18433" name="标题 1"/>
          <p:cNvSpPr>
            <a:spLocks noGrp="1"/>
          </p:cNvSpPr>
          <p:nvPr>
            <p:ph type="title"/>
          </p:nvPr>
        </p:nvSpPr>
        <p:spPr>
          <a:xfrm>
            <a:off x="395288" y="549275"/>
            <a:ext cx="8229600" cy="1012825"/>
          </a:xfrm>
        </p:spPr>
        <p:txBody>
          <a:bodyPr wrap="square" lIns="91440" tIns="45720" rIns="91440" bIns="45720" anchor="ctr"/>
          <a:p>
            <a:r>
              <a:rPr lang="zh-CN" altLang="en-US" sz="4000" b="1" dirty="0">
                <a:solidFill>
                  <a:srgbClr val="FF0000"/>
                </a:solidFill>
                <a:latin typeface="黑体" panose="02010609060101010101" pitchFamily="49" charset="-122"/>
                <a:ea typeface="黑体" panose="02010609060101010101" pitchFamily="49" charset="-122"/>
              </a:rPr>
              <a:t>申报</a:t>
            </a:r>
            <a:r>
              <a:rPr lang="en-US" altLang="zh-CN" sz="2400" b="1" dirty="0">
                <a:solidFill>
                  <a:srgbClr val="FF0000"/>
                </a:solidFill>
                <a:latin typeface="黑体" panose="02010609060101010101" pitchFamily="49" charset="-122"/>
                <a:ea typeface="黑体" panose="02010609060101010101" pitchFamily="49" charset="-122"/>
              </a:rPr>
              <a:t>——</a:t>
            </a:r>
            <a:r>
              <a:rPr lang="zh-CN" altLang="en-US" sz="2400" b="1" dirty="0">
                <a:solidFill>
                  <a:srgbClr val="FF0000"/>
                </a:solidFill>
                <a:latin typeface="黑体" panose="02010609060101010101" pitchFamily="49" charset="-122"/>
                <a:ea typeface="黑体" panose="02010609060101010101" pitchFamily="49" charset="-122"/>
              </a:rPr>
              <a:t>附件</a:t>
            </a:r>
            <a:endParaRPr lang="zh-CN" altLang="en-US" sz="2400" b="1" dirty="0">
              <a:solidFill>
                <a:srgbClr val="FF0000"/>
              </a:solidFill>
              <a:latin typeface="黑体" panose="02010609060101010101" pitchFamily="49" charset="-122"/>
              <a:ea typeface="黑体" panose="02010609060101010101" pitchFamily="49"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190625" y="1425575"/>
            <a:ext cx="6436995" cy="4907280"/>
          </a:xfrm>
          <a:prstGeom prst="rect">
            <a:avLst/>
          </a:prstGeom>
        </p:spPr>
      </p:pic>
      <p:sp>
        <p:nvSpPr>
          <p:cNvPr id="19457" name="标题 1"/>
          <p:cNvSpPr>
            <a:spLocks noGrp="1"/>
          </p:cNvSpPr>
          <p:nvPr/>
        </p:nvSpPr>
        <p:spPr>
          <a:xfrm>
            <a:off x="395288" y="549275"/>
            <a:ext cx="8229600" cy="1012825"/>
          </a:xfrm>
          <a:prstGeom prst="rect">
            <a:avLst/>
          </a:prstGeom>
          <a:noFill/>
          <a:ln w="9525">
            <a:noFill/>
          </a:ln>
        </p:spPr>
        <p:txBody>
          <a:bodyPr wrap="square" lIns="91440" tIns="45720" rIns="91440" bIns="45720" anchor="ctr"/>
          <a:p>
            <a:pPr algn="ctr" eaLnBrk="0" hangingPunct="0"/>
            <a:r>
              <a:rPr lang="zh-CN" altLang="en-US" sz="4000" dirty="0">
                <a:solidFill>
                  <a:srgbClr val="FF0000"/>
                </a:solidFill>
                <a:latin typeface="黑体" panose="02010609060101010101" pitchFamily="49" charset="-122"/>
                <a:ea typeface="黑体" panose="02010609060101010101" pitchFamily="49" charset="-122"/>
              </a:rPr>
              <a:t>申报</a:t>
            </a:r>
            <a:r>
              <a:rPr lang="en-US" altLang="zh-CN" dirty="0">
                <a:solidFill>
                  <a:srgbClr val="FF0000"/>
                </a:solidFill>
                <a:latin typeface="黑体" panose="02010609060101010101" pitchFamily="49" charset="-122"/>
                <a:ea typeface="黑体" panose="02010609060101010101" pitchFamily="49" charset="-122"/>
              </a:rPr>
              <a:t>——</a:t>
            </a:r>
            <a:r>
              <a:rPr lang="zh-CN" altLang="en-US" dirty="0">
                <a:solidFill>
                  <a:srgbClr val="FF0000"/>
                </a:solidFill>
                <a:latin typeface="黑体" panose="02010609060101010101" pitchFamily="49" charset="-122"/>
                <a:ea typeface="黑体" panose="02010609060101010101" pitchFamily="49" charset="-122"/>
              </a:rPr>
              <a:t>附件</a:t>
            </a:r>
            <a:endParaRPr lang="zh-CN" altLang="en-US" dirty="0">
              <a:solidFill>
                <a:srgbClr val="FF0000"/>
              </a:solidFill>
              <a:latin typeface="黑体" panose="02010609060101010101" pitchFamily="49" charset="-122"/>
              <a:ea typeface="黑体" panose="02010609060101010101"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Rectangle 2"/>
          <p:cNvSpPr>
            <a:spLocks noGrp="1"/>
          </p:cNvSpPr>
          <p:nvPr>
            <p:ph type="title"/>
          </p:nvPr>
        </p:nvSpPr>
        <p:spPr/>
        <p:txBody>
          <a:bodyPr wrap="square" lIns="91440" tIns="45720" rIns="91440" bIns="45720" anchor="ctr"/>
          <a:p>
            <a:endParaRPr lang="zh-CN" altLang="zh-CN" dirty="0"/>
          </a:p>
        </p:txBody>
      </p:sp>
      <p:pic>
        <p:nvPicPr>
          <p:cNvPr id="3074" name="Picture 3" descr="封面"/>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076" name="Text Box 4"/>
          <p:cNvSpPr txBox="1">
            <a:spLocks noChangeArrowheads="1"/>
          </p:cNvSpPr>
          <p:nvPr/>
        </p:nvSpPr>
        <p:spPr bwMode="auto">
          <a:xfrm>
            <a:off x="287338" y="1587500"/>
            <a:ext cx="8569325" cy="2438400"/>
          </a:xfrm>
          <a:prstGeom prst="rect">
            <a:avLst/>
          </a:prstGeom>
          <a:noFill/>
          <a:ln>
            <a:noFill/>
          </a:ln>
          <a:effectLst>
            <a:outerShdw dist="35921" dir="2700000" algn="ctr" rotWithShape="0">
              <a:schemeClr val="bg2"/>
            </a:outerShdw>
          </a:effectLst>
        </p:spPr>
        <p:txBody>
          <a:bodyPr>
            <a:spAutoFit/>
          </a:bodyPr>
          <a:p>
            <a:pPr algn="ctr">
              <a:spcBef>
                <a:spcPct val="50000"/>
              </a:spcBef>
            </a:pPr>
            <a:r>
              <a:rPr lang="zh-CN" altLang="en-US" sz="4400" noProof="1"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cs typeface="+mn-ea"/>
              </a:rPr>
              <a:t>厦门市创新型（试点）企业认定</a:t>
            </a:r>
            <a:endParaRPr lang="zh-CN" altLang="en-US" sz="4400" noProof="1"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endParaRPr>
          </a:p>
          <a:p>
            <a:pPr algn="ctr">
              <a:spcBef>
                <a:spcPct val="50000"/>
              </a:spcBef>
            </a:pPr>
            <a:r>
              <a:rPr lang="zh-CN" altLang="en-US" sz="4400" noProof="1"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cs typeface="+mn-ea"/>
              </a:rPr>
              <a:t>政策解读及申报实务</a:t>
            </a:r>
            <a:br>
              <a:rPr lang="zh-CN" altLang="en-US" sz="4400"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endParaRPr lang="zh-CN" altLang="en-US" sz="4400" noProof="1"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2" name="TextBox 4"/>
          <p:cNvSpPr txBox="1"/>
          <p:nvPr/>
        </p:nvSpPr>
        <p:spPr>
          <a:xfrm>
            <a:off x="6011863" y="5103813"/>
            <a:ext cx="2598737" cy="1309687"/>
          </a:xfrm>
          <a:prstGeom prst="rect">
            <a:avLst/>
          </a:prstGeom>
          <a:noFill/>
          <a:ln w="9525">
            <a:noFill/>
          </a:ln>
        </p:spPr>
        <p:txBody>
          <a:bodyPr anchor="t">
            <a:spAutoFit/>
          </a:bodyPr>
          <a:p>
            <a:pPr algn="ctr" eaLnBrk="0" hangingPunct="0"/>
            <a:r>
              <a:rPr lang="zh-CN" altLang="en-US" sz="2000" dirty="0">
                <a:latin typeface="黑体" panose="02010609060101010101" pitchFamily="49" charset="-122"/>
                <a:ea typeface="黑体" panose="02010609060101010101" pitchFamily="49" charset="-122"/>
              </a:rPr>
              <a:t>陈小菲</a:t>
            </a:r>
            <a:endParaRPr lang="zh-CN" altLang="en-US" sz="2000" dirty="0">
              <a:latin typeface="黑体" panose="02010609060101010101" pitchFamily="49" charset="-122"/>
              <a:ea typeface="黑体" panose="02010609060101010101" pitchFamily="49" charset="-122"/>
            </a:endParaRPr>
          </a:p>
          <a:p>
            <a:pPr algn="ctr" eaLnBrk="0" hangingPunct="0"/>
            <a:r>
              <a:rPr lang="en-US" altLang="zh-CN" sz="2000" dirty="0">
                <a:latin typeface="黑体" panose="02010609060101010101" pitchFamily="49" charset="-122"/>
                <a:ea typeface="黑体" panose="02010609060101010101" pitchFamily="49" charset="-122"/>
              </a:rPr>
              <a:t>20</a:t>
            </a:r>
            <a:r>
              <a:rPr lang="en-US" altLang="en-US" sz="2000" dirty="0">
                <a:latin typeface="黑体" panose="02010609060101010101" pitchFamily="49" charset="-122"/>
                <a:ea typeface="黑体" panose="02010609060101010101" pitchFamily="49" charset="-122"/>
              </a:rPr>
              <a:t>29976</a:t>
            </a:r>
            <a:endParaRPr lang="en-US" altLang="en-US" sz="2000" dirty="0">
              <a:latin typeface="黑体" panose="02010609060101010101" pitchFamily="49" charset="-122"/>
              <a:ea typeface="黑体" panose="02010609060101010101" pitchFamily="49" charset="-122"/>
            </a:endParaRPr>
          </a:p>
          <a:p>
            <a:pPr algn="ctr" eaLnBrk="0" hangingPunct="0"/>
            <a:r>
              <a:rPr lang="en-US" altLang="en-US" sz="2000" dirty="0">
                <a:latin typeface="黑体" panose="02010609060101010101" pitchFamily="49" charset="-122"/>
                <a:ea typeface="黑体" panose="02010609060101010101" pitchFamily="49" charset="-122"/>
              </a:rPr>
              <a:t>13606042116</a:t>
            </a:r>
            <a:endParaRPr lang="en-US" altLang="en-US" sz="2000" dirty="0">
              <a:latin typeface="黑体" panose="02010609060101010101" pitchFamily="49" charset="-122"/>
              <a:ea typeface="黑体" panose="02010609060101010101" pitchFamily="49" charset="-122"/>
            </a:endParaRPr>
          </a:p>
          <a:p>
            <a:pPr algn="ctr" eaLnBrk="0" hangingPunct="0"/>
            <a:r>
              <a:rPr lang="zh-CN" altLang="en-US" sz="2000" dirty="0">
                <a:latin typeface="黑体" panose="02010609060101010101" pitchFamily="49" charset="-122"/>
                <a:ea typeface="黑体" panose="02010609060101010101" pitchFamily="49" charset="-122"/>
              </a:rPr>
              <a:t>厦门市技术创新协会</a:t>
            </a:r>
            <a:endParaRPr lang="zh-CN" altLang="en-US" sz="2000" dirty="0">
              <a:latin typeface="黑体" panose="02010609060101010101" pitchFamily="49" charset="-122"/>
              <a:ea typeface="黑体" panose="02010609060101010101" pitchFamily="49"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标题 1"/>
          <p:cNvSpPr>
            <a:spLocks noGrp="1"/>
          </p:cNvSpPr>
          <p:nvPr/>
        </p:nvSpPr>
        <p:spPr>
          <a:xfrm>
            <a:off x="714375" y="442913"/>
            <a:ext cx="8229600" cy="1012825"/>
          </a:xfrm>
          <a:prstGeom prst="rect">
            <a:avLst/>
          </a:prstGeom>
          <a:noFill/>
          <a:ln w="9525">
            <a:noFill/>
          </a:ln>
        </p:spPr>
        <p:txBody>
          <a:bodyPr wrap="square" lIns="91440" tIns="45720" rIns="91440" bIns="45720" anchor="ctr"/>
          <a:p>
            <a:pPr algn="ctr" eaLnBrk="0" hangingPunct="0"/>
            <a:r>
              <a:rPr lang="zh-CN" altLang="en-US" sz="4000" dirty="0">
                <a:solidFill>
                  <a:srgbClr val="FF0000"/>
                </a:solidFill>
                <a:latin typeface="黑体" panose="02010609060101010101" pitchFamily="49" charset="-122"/>
                <a:ea typeface="黑体" panose="02010609060101010101" pitchFamily="49" charset="-122"/>
              </a:rPr>
              <a:t>申报</a:t>
            </a:r>
            <a:r>
              <a:rPr lang="en-US" altLang="zh-CN" dirty="0">
                <a:solidFill>
                  <a:srgbClr val="FF0000"/>
                </a:solidFill>
                <a:latin typeface="黑体" panose="02010609060101010101" pitchFamily="49" charset="-122"/>
                <a:ea typeface="黑体" panose="02010609060101010101" pitchFamily="49" charset="-122"/>
              </a:rPr>
              <a:t>——</a:t>
            </a:r>
            <a:r>
              <a:rPr lang="zh-CN" altLang="en-US" dirty="0">
                <a:solidFill>
                  <a:srgbClr val="FF0000"/>
                </a:solidFill>
                <a:latin typeface="黑体" panose="02010609060101010101" pitchFamily="49" charset="-122"/>
                <a:ea typeface="黑体" panose="02010609060101010101" pitchFamily="49" charset="-122"/>
              </a:rPr>
              <a:t>附件</a:t>
            </a:r>
            <a:endParaRPr lang="zh-CN" altLang="en-US" dirty="0">
              <a:solidFill>
                <a:srgbClr val="FF0000"/>
              </a:solidFill>
              <a:latin typeface="黑体" panose="02010609060101010101" pitchFamily="49" charset="-122"/>
              <a:ea typeface="黑体" panose="02010609060101010101" pitchFamily="49" charset="-122"/>
            </a:endParaRPr>
          </a:p>
        </p:txBody>
      </p:sp>
      <p:pic>
        <p:nvPicPr>
          <p:cNvPr id="20482" name="图片 2"/>
          <p:cNvPicPr>
            <a:picLocks noChangeAspect="1"/>
          </p:cNvPicPr>
          <p:nvPr/>
        </p:nvPicPr>
        <p:blipFill>
          <a:blip r:embed="rId1"/>
          <a:stretch>
            <a:fillRect/>
          </a:stretch>
        </p:blipFill>
        <p:spPr>
          <a:xfrm>
            <a:off x="2081213" y="1266825"/>
            <a:ext cx="5233987" cy="5492750"/>
          </a:xfrm>
          <a:prstGeom prst="rect">
            <a:avLst/>
          </a:prstGeom>
          <a:noFill/>
          <a:ln w="9525">
            <a:noFill/>
          </a:ln>
        </p:spPr>
      </p:pic>
      <p:sp>
        <p:nvSpPr>
          <p:cNvPr id="20483" name="椭圆 3"/>
          <p:cNvSpPr/>
          <p:nvPr/>
        </p:nvSpPr>
        <p:spPr>
          <a:xfrm>
            <a:off x="2079625" y="5989638"/>
            <a:ext cx="3689350" cy="865187"/>
          </a:xfrm>
          <a:prstGeom prst="ellipse">
            <a:avLst/>
          </a:prstGeom>
          <a:noFill/>
          <a:ln w="28575" cap="flat" cmpd="sng">
            <a:solidFill>
              <a:srgbClr val="FF3300"/>
            </a:solidFill>
            <a:prstDash val="solid"/>
            <a:round/>
            <a:headEnd type="none" w="med" len="med"/>
            <a:tailEnd type="none" w="med" len="med"/>
          </a:ln>
        </p:spPr>
        <p:txBody>
          <a:bodyPr wrap="square" lIns="91440" tIns="45720" rIns="91440" bIns="45720" anchor="ctr"/>
          <a:p>
            <a:pPr algn="ctr" defTabSz="914400" eaLnBrk="0" hangingPunct="0"/>
            <a:endParaRPr lang="zh-CN" altLang="en-US">
              <a:latin typeface="华文彩云" panose="02010800040101010101" pitchFamily="2" charset="-122"/>
              <a:ea typeface="华文彩云" panose="0201080004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标题 1"/>
          <p:cNvSpPr>
            <a:spLocks noGrp="1"/>
          </p:cNvSpPr>
          <p:nvPr/>
        </p:nvSpPr>
        <p:spPr>
          <a:xfrm>
            <a:off x="395288" y="549275"/>
            <a:ext cx="8229600" cy="1012825"/>
          </a:xfrm>
          <a:prstGeom prst="rect">
            <a:avLst/>
          </a:prstGeom>
          <a:noFill/>
          <a:ln w="9525">
            <a:noFill/>
          </a:ln>
        </p:spPr>
        <p:txBody>
          <a:bodyPr wrap="square" lIns="91440" tIns="45720" rIns="91440" bIns="45720" anchor="ctr"/>
          <a:p>
            <a:pPr algn="ctr" eaLnBrk="0" hangingPunct="0"/>
            <a:r>
              <a:rPr lang="zh-CN" altLang="en-US" sz="4000" dirty="0">
                <a:solidFill>
                  <a:srgbClr val="FF0000"/>
                </a:solidFill>
                <a:latin typeface="黑体" panose="02010609060101010101" pitchFamily="49" charset="-122"/>
                <a:ea typeface="黑体" panose="02010609060101010101" pitchFamily="49" charset="-122"/>
              </a:rPr>
              <a:t>申报</a:t>
            </a:r>
            <a:r>
              <a:rPr lang="en-US" altLang="zh-CN" dirty="0">
                <a:solidFill>
                  <a:srgbClr val="FF0000"/>
                </a:solidFill>
                <a:latin typeface="黑体" panose="02010609060101010101" pitchFamily="49" charset="-122"/>
                <a:ea typeface="黑体" panose="02010609060101010101" pitchFamily="49" charset="-122"/>
              </a:rPr>
              <a:t>——</a:t>
            </a:r>
            <a:r>
              <a:rPr lang="zh-CN" altLang="en-US" dirty="0">
                <a:solidFill>
                  <a:srgbClr val="FF0000"/>
                </a:solidFill>
                <a:latin typeface="黑体" panose="02010609060101010101" pitchFamily="49" charset="-122"/>
                <a:ea typeface="黑体" panose="02010609060101010101" pitchFamily="49" charset="-122"/>
              </a:rPr>
              <a:t>附件</a:t>
            </a:r>
            <a:endParaRPr lang="zh-CN" altLang="en-US" dirty="0">
              <a:solidFill>
                <a:srgbClr val="FF0000"/>
              </a:solidFill>
              <a:latin typeface="黑体" panose="02010609060101010101" pitchFamily="49" charset="-122"/>
              <a:ea typeface="黑体" panose="02010609060101010101" pitchFamily="49" charset="-122"/>
            </a:endParaRPr>
          </a:p>
        </p:txBody>
      </p:sp>
      <p:pic>
        <p:nvPicPr>
          <p:cNvPr id="21506" name="图片 2"/>
          <p:cNvPicPr>
            <a:picLocks noChangeAspect="1"/>
          </p:cNvPicPr>
          <p:nvPr/>
        </p:nvPicPr>
        <p:blipFill>
          <a:blip r:embed="rId1"/>
          <a:stretch>
            <a:fillRect/>
          </a:stretch>
        </p:blipFill>
        <p:spPr>
          <a:xfrm>
            <a:off x="2168525" y="2163763"/>
            <a:ext cx="6142038" cy="4465637"/>
          </a:xfrm>
          <a:prstGeom prst="rect">
            <a:avLst/>
          </a:prstGeom>
          <a:noFill/>
          <a:ln w="9525">
            <a:noFill/>
          </a:ln>
        </p:spPr>
      </p:pic>
      <p:sp>
        <p:nvSpPr>
          <p:cNvPr id="21507" name="云形标注 3"/>
          <p:cNvSpPr/>
          <p:nvPr/>
        </p:nvSpPr>
        <p:spPr>
          <a:xfrm>
            <a:off x="350838" y="1600200"/>
            <a:ext cx="2343150" cy="1101725"/>
          </a:xfrm>
          <a:prstGeom prst="cloudCallout">
            <a:avLst>
              <a:gd name="adj1" fmla="val 77866"/>
              <a:gd name="adj2" fmla="val 45273"/>
            </a:avLst>
          </a:prstGeom>
          <a:solidFill>
            <a:srgbClr val="FFCCCC"/>
          </a:solidFill>
          <a:ln w="9525" cap="flat" cmpd="sng">
            <a:solidFill>
              <a:srgbClr val="FF3300"/>
            </a:solidFill>
            <a:prstDash val="solid"/>
            <a:round/>
            <a:headEnd type="none" w="med" len="med"/>
            <a:tailEnd type="none" w="med" len="med"/>
          </a:ln>
        </p:spPr>
        <p:txBody>
          <a:bodyPr wrap="square" lIns="91440" tIns="45720" rIns="91440" bIns="45720" anchor="ctr"/>
          <a:p>
            <a:pPr algn="ctr" defTabSz="914400" eaLnBrk="0" hangingPunct="0"/>
            <a:endParaRPr lang="zh-CN" altLang="en-US">
              <a:latin typeface="华文彩云" panose="02010800040101010101" pitchFamily="2" charset="-122"/>
              <a:ea typeface="华文彩云" panose="02010800040101010101" pitchFamily="2" charset="-122"/>
            </a:endParaRPr>
          </a:p>
        </p:txBody>
      </p:sp>
      <p:sp>
        <p:nvSpPr>
          <p:cNvPr id="21508" name="文本框 4"/>
          <p:cNvSpPr txBox="1"/>
          <p:nvPr/>
        </p:nvSpPr>
        <p:spPr>
          <a:xfrm>
            <a:off x="630238" y="1831975"/>
            <a:ext cx="1785937" cy="639763"/>
          </a:xfrm>
          <a:prstGeom prst="rect">
            <a:avLst/>
          </a:prstGeom>
          <a:noFill/>
          <a:ln w="9525">
            <a:noFill/>
          </a:ln>
        </p:spPr>
        <p:txBody>
          <a:bodyPr wrap="square" anchor="t">
            <a:spAutoFit/>
          </a:bodyPr>
          <a:p>
            <a:pPr eaLnBrk="0" hangingPunct="0"/>
            <a:r>
              <a:rPr lang="zh-CN" altLang="en-US" sz="1200">
                <a:latin typeface="宋体" panose="02010600030101010101" pitchFamily="2" charset="-122"/>
                <a:ea typeface="宋体" panose="02010600030101010101" pitchFamily="2" charset="-122"/>
              </a:rPr>
              <a:t>指近二年（近三年）中开展研发活动，有发生研发费用的项目</a:t>
            </a:r>
            <a:endParaRPr lang="zh-CN" altLang="en-US" sz="1200">
              <a:latin typeface="宋体" panose="02010600030101010101" pitchFamily="2" charset="-122"/>
              <a:ea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标题 1"/>
          <p:cNvSpPr>
            <a:spLocks noGrp="1"/>
          </p:cNvSpPr>
          <p:nvPr/>
        </p:nvSpPr>
        <p:spPr>
          <a:xfrm>
            <a:off x="395288" y="549275"/>
            <a:ext cx="8229600" cy="1012825"/>
          </a:xfrm>
          <a:prstGeom prst="rect">
            <a:avLst/>
          </a:prstGeom>
          <a:noFill/>
          <a:ln w="9525">
            <a:noFill/>
          </a:ln>
        </p:spPr>
        <p:txBody>
          <a:bodyPr wrap="square" lIns="91440" tIns="45720" rIns="91440" bIns="45720" anchor="ctr"/>
          <a:p>
            <a:pPr algn="ctr" eaLnBrk="0" hangingPunct="0"/>
            <a:r>
              <a:rPr lang="zh-CN" altLang="en-US" sz="4000" dirty="0">
                <a:solidFill>
                  <a:srgbClr val="FF0000"/>
                </a:solidFill>
                <a:latin typeface="黑体" panose="02010609060101010101" pitchFamily="49" charset="-122"/>
                <a:ea typeface="黑体" panose="02010609060101010101" pitchFamily="49" charset="-122"/>
              </a:rPr>
              <a:t>申报</a:t>
            </a:r>
            <a:r>
              <a:rPr lang="en-US" altLang="zh-CN" dirty="0">
                <a:solidFill>
                  <a:srgbClr val="FF0000"/>
                </a:solidFill>
                <a:latin typeface="黑体" panose="02010609060101010101" pitchFamily="49" charset="-122"/>
                <a:ea typeface="黑体" panose="02010609060101010101" pitchFamily="49" charset="-122"/>
              </a:rPr>
              <a:t>——</a:t>
            </a:r>
            <a:r>
              <a:rPr lang="zh-CN" altLang="en-US" dirty="0">
                <a:solidFill>
                  <a:srgbClr val="FF0000"/>
                </a:solidFill>
                <a:latin typeface="黑体" panose="02010609060101010101" pitchFamily="49" charset="-122"/>
                <a:ea typeface="黑体" panose="02010609060101010101" pitchFamily="49" charset="-122"/>
              </a:rPr>
              <a:t>附件</a:t>
            </a:r>
            <a:endParaRPr lang="zh-CN" altLang="en-US" dirty="0">
              <a:solidFill>
                <a:srgbClr val="FF0000"/>
              </a:solidFill>
              <a:latin typeface="黑体" panose="02010609060101010101" pitchFamily="49" charset="-122"/>
              <a:ea typeface="黑体" panose="02010609060101010101" pitchFamily="49" charset="-122"/>
            </a:endParaRPr>
          </a:p>
        </p:txBody>
      </p:sp>
      <p:pic>
        <p:nvPicPr>
          <p:cNvPr id="22530" name="图片 2"/>
          <p:cNvPicPr>
            <a:picLocks noChangeAspect="1"/>
          </p:cNvPicPr>
          <p:nvPr/>
        </p:nvPicPr>
        <p:blipFill>
          <a:blip r:embed="rId1"/>
          <a:stretch>
            <a:fillRect/>
          </a:stretch>
        </p:blipFill>
        <p:spPr>
          <a:xfrm>
            <a:off x="1666875" y="1885950"/>
            <a:ext cx="5810250" cy="3705225"/>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标题 1"/>
          <p:cNvSpPr>
            <a:spLocks noGrp="1"/>
          </p:cNvSpPr>
          <p:nvPr/>
        </p:nvSpPr>
        <p:spPr>
          <a:xfrm>
            <a:off x="395288" y="549275"/>
            <a:ext cx="8229600" cy="1012825"/>
          </a:xfrm>
          <a:prstGeom prst="rect">
            <a:avLst/>
          </a:prstGeom>
          <a:noFill/>
          <a:ln w="9525">
            <a:noFill/>
          </a:ln>
        </p:spPr>
        <p:txBody>
          <a:bodyPr wrap="square" lIns="91440" tIns="45720" rIns="91440" bIns="45720" anchor="ctr"/>
          <a:p>
            <a:pPr algn="ctr" eaLnBrk="0" hangingPunct="0"/>
            <a:r>
              <a:rPr lang="zh-CN" altLang="en-US" sz="4000" dirty="0">
                <a:solidFill>
                  <a:srgbClr val="FF0000"/>
                </a:solidFill>
                <a:latin typeface="黑体" panose="02010609060101010101" pitchFamily="49" charset="-122"/>
                <a:ea typeface="黑体" panose="02010609060101010101" pitchFamily="49" charset="-122"/>
              </a:rPr>
              <a:t>申报</a:t>
            </a:r>
            <a:r>
              <a:rPr lang="en-US" altLang="zh-CN" dirty="0">
                <a:solidFill>
                  <a:srgbClr val="FF0000"/>
                </a:solidFill>
                <a:latin typeface="黑体" panose="02010609060101010101" pitchFamily="49" charset="-122"/>
                <a:ea typeface="黑体" panose="02010609060101010101" pitchFamily="49" charset="-122"/>
              </a:rPr>
              <a:t>——</a:t>
            </a:r>
            <a:r>
              <a:rPr lang="zh-CN" altLang="en-US" dirty="0">
                <a:solidFill>
                  <a:srgbClr val="FF0000"/>
                </a:solidFill>
                <a:latin typeface="黑体" panose="02010609060101010101" pitchFamily="49" charset="-122"/>
                <a:ea typeface="黑体" panose="02010609060101010101" pitchFamily="49" charset="-122"/>
              </a:rPr>
              <a:t>附件</a:t>
            </a:r>
            <a:endParaRPr lang="zh-CN" altLang="en-US" dirty="0">
              <a:solidFill>
                <a:srgbClr val="FF0000"/>
              </a:solidFill>
              <a:latin typeface="黑体" panose="02010609060101010101" pitchFamily="49" charset="-122"/>
              <a:ea typeface="黑体" panose="02010609060101010101" pitchFamily="49" charset="-122"/>
            </a:endParaRPr>
          </a:p>
        </p:txBody>
      </p:sp>
      <p:pic>
        <p:nvPicPr>
          <p:cNvPr id="23554" name="图片 2"/>
          <p:cNvPicPr>
            <a:picLocks noChangeAspect="1"/>
          </p:cNvPicPr>
          <p:nvPr/>
        </p:nvPicPr>
        <p:blipFill>
          <a:blip r:embed="rId1"/>
          <a:stretch>
            <a:fillRect/>
          </a:stretch>
        </p:blipFill>
        <p:spPr>
          <a:xfrm>
            <a:off x="2032000" y="1314450"/>
            <a:ext cx="5524500" cy="5526088"/>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标题 1"/>
          <p:cNvSpPr>
            <a:spLocks noGrp="1"/>
          </p:cNvSpPr>
          <p:nvPr/>
        </p:nvSpPr>
        <p:spPr>
          <a:xfrm>
            <a:off x="395288" y="549275"/>
            <a:ext cx="8229600" cy="1012825"/>
          </a:xfrm>
          <a:prstGeom prst="rect">
            <a:avLst/>
          </a:prstGeom>
          <a:noFill/>
          <a:ln w="9525">
            <a:noFill/>
          </a:ln>
        </p:spPr>
        <p:txBody>
          <a:bodyPr wrap="square" lIns="91440" tIns="45720" rIns="91440" bIns="45720" anchor="ctr"/>
          <a:p>
            <a:pPr algn="ctr" eaLnBrk="0" hangingPunct="0"/>
            <a:r>
              <a:rPr lang="zh-CN" altLang="en-US" sz="4000" dirty="0">
                <a:solidFill>
                  <a:srgbClr val="FF0000"/>
                </a:solidFill>
                <a:latin typeface="黑体" panose="02010609060101010101" pitchFamily="49" charset="-122"/>
                <a:ea typeface="黑体" panose="02010609060101010101" pitchFamily="49" charset="-122"/>
              </a:rPr>
              <a:t>申报</a:t>
            </a:r>
            <a:r>
              <a:rPr lang="en-US" altLang="zh-CN" dirty="0">
                <a:solidFill>
                  <a:srgbClr val="FF0000"/>
                </a:solidFill>
                <a:latin typeface="黑体" panose="02010609060101010101" pitchFamily="49" charset="-122"/>
                <a:ea typeface="黑体" panose="02010609060101010101" pitchFamily="49" charset="-122"/>
              </a:rPr>
              <a:t>——</a:t>
            </a:r>
            <a:r>
              <a:rPr lang="zh-CN" altLang="en-US" dirty="0">
                <a:solidFill>
                  <a:srgbClr val="FF0000"/>
                </a:solidFill>
                <a:latin typeface="黑体" panose="02010609060101010101" pitchFamily="49" charset="-122"/>
                <a:ea typeface="黑体" panose="02010609060101010101" pitchFamily="49" charset="-122"/>
              </a:rPr>
              <a:t>附件</a:t>
            </a:r>
            <a:endParaRPr lang="zh-CN" altLang="en-US" dirty="0">
              <a:solidFill>
                <a:srgbClr val="FF0000"/>
              </a:solidFill>
              <a:latin typeface="黑体" panose="02010609060101010101" pitchFamily="49" charset="-122"/>
              <a:ea typeface="黑体" panose="02010609060101010101" pitchFamily="49" charset="-122"/>
            </a:endParaRPr>
          </a:p>
        </p:txBody>
      </p:sp>
      <p:pic>
        <p:nvPicPr>
          <p:cNvPr id="24578" name="图片 2"/>
          <p:cNvPicPr>
            <a:picLocks noChangeAspect="1"/>
          </p:cNvPicPr>
          <p:nvPr/>
        </p:nvPicPr>
        <p:blipFill>
          <a:blip r:embed="rId1"/>
          <a:stretch>
            <a:fillRect/>
          </a:stretch>
        </p:blipFill>
        <p:spPr>
          <a:xfrm>
            <a:off x="1331595" y="1920875"/>
            <a:ext cx="6008688" cy="2249488"/>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标题 1"/>
          <p:cNvSpPr txBox="1"/>
          <p:nvPr/>
        </p:nvSpPr>
        <p:spPr>
          <a:xfrm>
            <a:off x="455613" y="606425"/>
            <a:ext cx="8229600" cy="1012825"/>
          </a:xfrm>
          <a:prstGeom prst="rect">
            <a:avLst/>
          </a:prstGeom>
          <a:noFill/>
          <a:ln w="9525">
            <a:noFill/>
          </a:ln>
        </p:spPr>
        <p:txBody>
          <a:bodyPr anchor="ctr"/>
          <a:p>
            <a:pPr algn="ctr" eaLnBrk="0" hangingPunct="0"/>
            <a:r>
              <a:rPr lang="zh-CN" altLang="en-US" sz="4000" dirty="0">
                <a:solidFill>
                  <a:srgbClr val="FF0000"/>
                </a:solidFill>
                <a:latin typeface="黑体" panose="02010609060101010101" pitchFamily="49" charset="-122"/>
                <a:ea typeface="黑体" panose="02010609060101010101" pitchFamily="49" charset="-122"/>
              </a:rPr>
              <a:t>咨询受理</a:t>
            </a:r>
            <a:endParaRPr lang="zh-CN" altLang="en-US" sz="4000" dirty="0">
              <a:solidFill>
                <a:srgbClr val="FF0000"/>
              </a:solidFill>
              <a:latin typeface="黑体" panose="02010609060101010101" pitchFamily="49" charset="-122"/>
              <a:ea typeface="黑体" panose="02010609060101010101" pitchFamily="49" charset="-122"/>
            </a:endParaRPr>
          </a:p>
        </p:txBody>
      </p:sp>
      <p:sp>
        <p:nvSpPr>
          <p:cNvPr id="3" name="TextBox 2"/>
          <p:cNvSpPr txBox="1"/>
          <p:nvPr/>
        </p:nvSpPr>
        <p:spPr>
          <a:xfrm>
            <a:off x="869950" y="1435100"/>
            <a:ext cx="7404100" cy="5169535"/>
          </a:xfrm>
          <a:prstGeom prst="rect">
            <a:avLst/>
          </a:prstGeom>
          <a:noFill/>
        </p:spPr>
        <p:txBody>
          <a:bodyPr wrap="square">
            <a:spAutoFit/>
          </a:bodyPr>
          <a:lstStyle/>
          <a:p>
            <a:pPr marL="342900" marR="0" indent="-342900" defTabSz="914400" rtl="0" eaLnBrk="0" hangingPunct="0">
              <a:lnSpc>
                <a:spcPct val="150000"/>
              </a:lnSpc>
              <a:buClrTx/>
              <a:buSzTx/>
              <a:buFontTx/>
              <a:buBlip>
                <a:blip r:embed="rId1"/>
              </a:buBlip>
              <a:defRPr/>
            </a:pPr>
            <a:r>
              <a:rPr kumimoji="0" lang="zh-CN" altLang="en-US" sz="2000" kern="1200" cap="none" spc="0" normalizeH="0" baseline="0" noProof="0" dirty="0">
                <a:solidFill>
                  <a:srgbClr val="000066"/>
                </a:solidFill>
                <a:latin typeface="+mn-ea"/>
                <a:ea typeface="+mn-ea"/>
                <a:cs typeface="+mn-cs"/>
              </a:rPr>
              <a:t>受理咨询：厦门市技术创新协会</a:t>
            </a:r>
            <a:endParaRPr kumimoji="0" lang="zh-CN" altLang="en-US" sz="2000" kern="1200" cap="none" spc="0" normalizeH="0" baseline="0" noProof="0" dirty="0">
              <a:solidFill>
                <a:srgbClr val="000066"/>
              </a:solidFill>
              <a:latin typeface="+mn-ea"/>
              <a:ea typeface="+mn-ea"/>
              <a:cs typeface="+mn-cs"/>
            </a:endParaRPr>
          </a:p>
          <a:p>
            <a:pPr marR="0" defTabSz="914400" rtl="0" eaLnBrk="0" hangingPunct="0">
              <a:lnSpc>
                <a:spcPct val="150000"/>
              </a:lnSpc>
              <a:buClrTx/>
              <a:buSzTx/>
              <a:buFontTx/>
              <a:defRPr/>
            </a:pPr>
            <a:r>
              <a:rPr kumimoji="0" lang="zh-CN" altLang="en-US" sz="2000" kern="1200" cap="none" spc="0" normalizeH="0" baseline="0" noProof="0" dirty="0">
                <a:solidFill>
                  <a:srgbClr val="000066"/>
                </a:solidFill>
                <a:latin typeface="+mn-ea"/>
                <a:ea typeface="+mn-ea"/>
                <a:cs typeface="+mn-cs"/>
              </a:rPr>
              <a:t>  电    话：2029802，2029035，</a:t>
            </a:r>
            <a:r>
              <a:rPr kumimoji="0" lang="en-US" altLang="zh-CN" sz="2000" kern="1200" cap="none" spc="0" normalizeH="0" baseline="0" noProof="0" dirty="0">
                <a:solidFill>
                  <a:srgbClr val="000066"/>
                </a:solidFill>
                <a:latin typeface="+mn-ea"/>
                <a:ea typeface="+mn-ea"/>
                <a:cs typeface="+mn-cs"/>
              </a:rPr>
              <a:t>2058997</a:t>
            </a:r>
            <a:r>
              <a:rPr kumimoji="0" lang="zh-CN" altLang="en-US" sz="2000" kern="1200" cap="none" spc="0" normalizeH="0" baseline="0" noProof="0" dirty="0">
                <a:solidFill>
                  <a:srgbClr val="000066"/>
                </a:solidFill>
                <a:latin typeface="+mn-ea"/>
                <a:ea typeface="+mn-ea"/>
                <a:cs typeface="+mn-cs"/>
              </a:rPr>
              <a:t>，</a:t>
            </a:r>
            <a:r>
              <a:rPr kumimoji="0" lang="zh-CN" altLang="en-US" sz="2000" kern="1200" cap="none" spc="0" normalizeH="0" baseline="0" noProof="0" dirty="0">
                <a:solidFill>
                  <a:srgbClr val="000066"/>
                </a:solidFill>
                <a:latin typeface="+mn-ea"/>
                <a:ea typeface="+mn-ea"/>
                <a:cs typeface="+mn-cs"/>
              </a:rPr>
              <a:t>2029976</a:t>
            </a:r>
            <a:endParaRPr kumimoji="0" lang="zh-CN" altLang="en-US" sz="2000" kern="1200" cap="none" spc="0" normalizeH="0" baseline="0" noProof="0" dirty="0">
              <a:solidFill>
                <a:srgbClr val="000066"/>
              </a:solidFill>
              <a:latin typeface="+mn-ea"/>
              <a:ea typeface="+mn-ea"/>
              <a:cs typeface="+mn-cs"/>
            </a:endParaRPr>
          </a:p>
          <a:p>
            <a:pPr marR="0" defTabSz="914400" rtl="0" eaLnBrk="0" hangingPunct="0">
              <a:lnSpc>
                <a:spcPct val="150000"/>
              </a:lnSpc>
              <a:buClrTx/>
              <a:buSzTx/>
              <a:buFontTx/>
              <a:defRPr/>
            </a:pPr>
            <a:r>
              <a:rPr kumimoji="0" lang="zh-CN" altLang="en-US" sz="2000" kern="1200" cap="none" spc="0" normalizeH="0" baseline="0" noProof="0" dirty="0">
                <a:solidFill>
                  <a:srgbClr val="000066"/>
                </a:solidFill>
                <a:latin typeface="+mn-ea"/>
                <a:ea typeface="+mn-ea"/>
                <a:cs typeface="+mn-cs"/>
              </a:rPr>
              <a:t>  企业注册信息修改咨询：</a:t>
            </a:r>
            <a:r>
              <a:rPr kumimoji="0" lang="en-US" altLang="zh-CN" sz="2000" kern="1200" cap="none" spc="0" normalizeH="0" baseline="0" noProof="0" dirty="0">
                <a:solidFill>
                  <a:srgbClr val="000066"/>
                </a:solidFill>
                <a:latin typeface="+mn-ea"/>
                <a:ea typeface="+mn-ea"/>
                <a:cs typeface="+mn-cs"/>
              </a:rPr>
              <a:t>2050966</a:t>
            </a:r>
            <a:endParaRPr kumimoji="0" lang="en-US" altLang="zh-CN" sz="2000" kern="1200" cap="none" spc="0" normalizeH="0" baseline="0" noProof="0" dirty="0">
              <a:solidFill>
                <a:srgbClr val="000066"/>
              </a:solidFill>
              <a:latin typeface="+mn-ea"/>
              <a:ea typeface="+mn-ea"/>
              <a:cs typeface="+mn-cs"/>
            </a:endParaRPr>
          </a:p>
          <a:p>
            <a:pPr marR="0" defTabSz="914400" rtl="0" eaLnBrk="0" hangingPunct="0">
              <a:lnSpc>
                <a:spcPct val="150000"/>
              </a:lnSpc>
              <a:buClrTx/>
              <a:buSzTx/>
              <a:buFontTx/>
              <a:defRPr/>
            </a:pPr>
            <a:r>
              <a:rPr kumimoji="0" lang="zh-CN" altLang="en-US" sz="2000" kern="1200" cap="none" spc="0" normalizeH="0" baseline="0" noProof="0" dirty="0">
                <a:solidFill>
                  <a:srgbClr val="000066"/>
                </a:solidFill>
                <a:latin typeface="+mn-ea"/>
                <a:ea typeface="+mn-ea"/>
                <a:cs typeface="+mn-cs"/>
              </a:rPr>
              <a:t>  </a:t>
            </a:r>
            <a:r>
              <a:rPr kumimoji="0" lang="en-US" altLang="zh-CN" sz="2000" kern="1200" cap="none" spc="0" normalizeH="0" baseline="0" noProof="0" dirty="0">
                <a:solidFill>
                  <a:srgbClr val="000066"/>
                </a:solidFill>
                <a:latin typeface="+mn-ea"/>
                <a:ea typeface="+mn-ea"/>
                <a:cs typeface="+mn-cs"/>
              </a:rPr>
              <a:t>QQ    </a:t>
            </a:r>
            <a:r>
              <a:rPr kumimoji="0" lang="zh-CN" altLang="en-US" sz="2000" kern="1200" cap="none" spc="0" normalizeH="0" baseline="0" noProof="0" dirty="0">
                <a:solidFill>
                  <a:srgbClr val="000066"/>
                </a:solidFill>
                <a:latin typeface="+mn-ea"/>
                <a:ea typeface="+mn-ea"/>
                <a:cs typeface="+mn-cs"/>
              </a:rPr>
              <a:t>群：</a:t>
            </a:r>
            <a:r>
              <a:rPr kumimoji="0" lang="en-US" altLang="zh-CN" sz="2000" kern="1200" cap="none" spc="0" normalizeH="0" baseline="0" noProof="0" dirty="0">
                <a:solidFill>
                  <a:srgbClr val="000066"/>
                </a:solidFill>
                <a:latin typeface="+mn-ea"/>
                <a:ea typeface="+mn-ea"/>
                <a:cs typeface="+mn-cs"/>
              </a:rPr>
              <a:t>450220904</a:t>
            </a:r>
            <a:r>
              <a:rPr kumimoji="0" lang="zh-CN" altLang="en-US" sz="2000" kern="1200" cap="none" spc="0" normalizeH="0" baseline="0" noProof="0" dirty="0">
                <a:solidFill>
                  <a:srgbClr val="000066"/>
                </a:solidFill>
                <a:latin typeface="+mn-ea"/>
                <a:ea typeface="+mn-ea"/>
                <a:cs typeface="+mn-cs"/>
              </a:rPr>
              <a:t>（群文件《答疑》）</a:t>
            </a:r>
            <a:endParaRPr kumimoji="0" lang="zh-CN" altLang="en-US" sz="2000" kern="1200" cap="none" spc="0" normalizeH="0" baseline="0" noProof="0" dirty="0">
              <a:solidFill>
                <a:srgbClr val="000066"/>
              </a:solidFill>
              <a:latin typeface="+mn-ea"/>
              <a:ea typeface="+mn-ea"/>
              <a:cs typeface="+mn-cs"/>
            </a:endParaRPr>
          </a:p>
          <a:p>
            <a:pPr marR="0" defTabSz="914400" rtl="0" eaLnBrk="0" hangingPunct="0">
              <a:lnSpc>
                <a:spcPct val="150000"/>
              </a:lnSpc>
              <a:buClrTx/>
              <a:buSzTx/>
              <a:buFontTx/>
              <a:defRPr/>
            </a:pPr>
            <a:r>
              <a:rPr kumimoji="0" lang="zh-CN" altLang="en-US" sz="2000" kern="1200" cap="none" spc="0" normalizeH="0" baseline="0" noProof="0" dirty="0">
                <a:solidFill>
                  <a:srgbClr val="000066"/>
                </a:solidFill>
                <a:latin typeface="+mn-ea"/>
                <a:ea typeface="+mn-ea"/>
                <a:cs typeface="+mn-cs"/>
              </a:rPr>
              <a:t>  微信公众号：</a:t>
            </a:r>
            <a:r>
              <a:rPr kumimoji="0" lang="en-US" altLang="zh-CN" sz="2000" kern="1200" cap="none" spc="0" normalizeH="0" baseline="0" noProof="0" dirty="0">
                <a:solidFill>
                  <a:srgbClr val="000066"/>
                </a:solidFill>
                <a:latin typeface="+mn-ea"/>
                <a:ea typeface="+mn-ea"/>
                <a:cs typeface="+mn-cs"/>
              </a:rPr>
              <a:t>xmtia2016</a:t>
            </a:r>
            <a:endParaRPr kumimoji="0" lang="en-US" altLang="zh-CN" sz="2000" kern="1200" cap="none" spc="0" normalizeH="0" baseline="0" noProof="0" dirty="0">
              <a:solidFill>
                <a:srgbClr val="000066"/>
              </a:solidFill>
              <a:latin typeface="+mn-ea"/>
              <a:ea typeface="+mn-ea"/>
              <a:cs typeface="+mn-cs"/>
            </a:endParaRPr>
          </a:p>
          <a:p>
            <a:pPr marR="0" defTabSz="914400" rtl="0" eaLnBrk="0" hangingPunct="0">
              <a:lnSpc>
                <a:spcPct val="150000"/>
              </a:lnSpc>
              <a:buClrTx/>
              <a:buSzTx/>
              <a:buFontTx/>
              <a:defRPr/>
            </a:pPr>
            <a:r>
              <a:rPr kumimoji="0" lang="en-US" altLang="zh-CN" sz="2000" kern="1200" cap="none" spc="0" normalizeH="0" baseline="0" noProof="0" dirty="0">
                <a:solidFill>
                  <a:srgbClr val="000066"/>
                </a:solidFill>
                <a:latin typeface="+mn-ea"/>
                <a:ea typeface="+mn-ea"/>
                <a:cs typeface="+mn-cs"/>
              </a:rPr>
              <a:t>  </a:t>
            </a:r>
            <a:r>
              <a:rPr kumimoji="0" lang="zh-CN" altLang="en-US" sz="2000" kern="1200" cap="none" spc="0" normalizeH="0" baseline="0" noProof="0" dirty="0">
                <a:solidFill>
                  <a:srgbClr val="000066"/>
                </a:solidFill>
                <a:latin typeface="+mn-ea"/>
                <a:ea typeface="+mn-ea"/>
                <a:cs typeface="+mn-cs"/>
              </a:rPr>
              <a:t>网    址：</a:t>
            </a:r>
            <a:r>
              <a:rPr kumimoji="0" lang="en-US" altLang="zh-CN" sz="2000" kern="1200" cap="none" spc="0" normalizeH="0" baseline="0" noProof="0" dirty="0">
                <a:solidFill>
                  <a:srgbClr val="000066"/>
                </a:solidFill>
                <a:latin typeface="+mn-ea"/>
                <a:ea typeface="+mn-ea"/>
                <a:cs typeface="+mn-cs"/>
              </a:rPr>
              <a:t>www.xmtia.cn</a:t>
            </a:r>
            <a:endParaRPr kumimoji="0" lang="en-US" altLang="zh-CN" sz="2000" kern="1200" cap="none" spc="0" normalizeH="0" baseline="0" noProof="0" dirty="0">
              <a:solidFill>
                <a:srgbClr val="000066"/>
              </a:solidFill>
              <a:latin typeface="+mn-ea"/>
              <a:ea typeface="+mn-ea"/>
              <a:cs typeface="+mn-cs"/>
            </a:endParaRPr>
          </a:p>
          <a:p>
            <a:pPr marL="342900" marR="0" indent="-342900" defTabSz="914400" rtl="0" eaLnBrk="0" hangingPunct="0">
              <a:lnSpc>
                <a:spcPct val="150000"/>
              </a:lnSpc>
              <a:buClrTx/>
              <a:buSzTx/>
              <a:buFontTx/>
              <a:buBlip>
                <a:blip r:embed="rId1"/>
              </a:buBlip>
              <a:defRPr/>
            </a:pPr>
            <a:endParaRPr kumimoji="0" lang="zh-CN" altLang="en-US" sz="2000" kern="1200" cap="none" spc="0" normalizeH="0" baseline="0" noProof="0" dirty="0">
              <a:solidFill>
                <a:srgbClr val="000066"/>
              </a:solidFill>
              <a:latin typeface="+mn-ea"/>
              <a:ea typeface="+mn-ea"/>
              <a:cs typeface="+mn-cs"/>
            </a:endParaRPr>
          </a:p>
          <a:p>
            <a:pPr marL="342900" marR="0" indent="-342900" defTabSz="914400" rtl="0" eaLnBrk="0" hangingPunct="0">
              <a:lnSpc>
                <a:spcPct val="150000"/>
              </a:lnSpc>
              <a:buClrTx/>
              <a:buSzTx/>
              <a:buFontTx/>
              <a:buBlip>
                <a:blip r:embed="rId1"/>
              </a:buBlip>
              <a:defRPr/>
            </a:pPr>
            <a:r>
              <a:rPr kumimoji="0" lang="zh-CN" altLang="en-US" sz="2000" kern="1200" cap="none" spc="0" normalizeH="0" baseline="0" noProof="0" dirty="0">
                <a:solidFill>
                  <a:srgbClr val="000066"/>
                </a:solidFill>
                <a:latin typeface="+mn-ea"/>
                <a:ea typeface="+mn-ea"/>
                <a:cs typeface="+mn-cs"/>
              </a:rPr>
              <a:t>业务主管：市科技局体系创新处</a:t>
            </a:r>
            <a:endParaRPr kumimoji="0" lang="zh-CN" altLang="en-US" sz="2000" kern="1200" cap="none" spc="0" normalizeH="0" baseline="0" noProof="0" dirty="0">
              <a:solidFill>
                <a:srgbClr val="000066"/>
              </a:solidFill>
              <a:latin typeface="+mn-ea"/>
              <a:ea typeface="+mn-ea"/>
              <a:cs typeface="+mn-cs"/>
            </a:endParaRPr>
          </a:p>
          <a:p>
            <a:pPr marR="0" defTabSz="914400" rtl="0" eaLnBrk="0" hangingPunct="0">
              <a:lnSpc>
                <a:spcPct val="150000"/>
              </a:lnSpc>
              <a:buClrTx/>
              <a:buSzTx/>
              <a:buFontTx/>
              <a:defRPr/>
            </a:pPr>
            <a:r>
              <a:rPr kumimoji="0" lang="zh-CN" altLang="en-US" sz="2000" kern="1200" cap="none" spc="0" normalizeH="0" baseline="0" noProof="0" dirty="0">
                <a:solidFill>
                  <a:srgbClr val="000066"/>
                </a:solidFill>
                <a:latin typeface="+mn-ea"/>
                <a:ea typeface="+mn-ea"/>
                <a:cs typeface="+mn-cs"/>
              </a:rPr>
              <a:t>  电    话：2026597，</a:t>
            </a:r>
            <a:r>
              <a:rPr lang="zh-CN" altLang="en-US" sz="2000" noProof="0" dirty="0">
                <a:solidFill>
                  <a:srgbClr val="000066"/>
                </a:solidFill>
                <a:latin typeface="+mn-ea"/>
                <a:ea typeface="+mn-ea"/>
                <a:cs typeface="+mn-cs"/>
                <a:sym typeface="+mn-ea"/>
              </a:rPr>
              <a:t>2020373</a:t>
            </a:r>
            <a:endParaRPr kumimoji="0" lang="zh-CN" altLang="en-US" sz="2000" kern="1200" cap="none" spc="0" normalizeH="0" baseline="0" noProof="0" dirty="0">
              <a:solidFill>
                <a:srgbClr val="000066"/>
              </a:solidFill>
              <a:latin typeface="+mn-ea"/>
              <a:ea typeface="+mn-ea"/>
              <a:cs typeface="+mn-cs"/>
            </a:endParaRPr>
          </a:p>
          <a:p>
            <a:pPr marL="342900" marR="0" indent="-342900" defTabSz="914400" rtl="0" eaLnBrk="0" hangingPunct="0">
              <a:lnSpc>
                <a:spcPct val="150000"/>
              </a:lnSpc>
              <a:buClrTx/>
              <a:buSzTx/>
              <a:buFontTx/>
              <a:buBlip>
                <a:blip r:embed="rId1"/>
              </a:buBlip>
              <a:defRPr/>
            </a:pPr>
            <a:r>
              <a:rPr kumimoji="0" lang="zh-CN" altLang="en-US" sz="2000" kern="1200" cap="none" spc="0" normalizeH="0" baseline="0" noProof="0" dirty="0">
                <a:solidFill>
                  <a:srgbClr val="000066"/>
                </a:solidFill>
                <a:latin typeface="+mn-ea"/>
                <a:ea typeface="+mn-ea"/>
                <a:cs typeface="+mn-cs"/>
              </a:rPr>
              <a:t>监督投诉：市科技局监察室</a:t>
            </a:r>
            <a:endParaRPr kumimoji="0" lang="zh-CN" altLang="en-US" sz="2000" kern="1200" cap="none" spc="0" normalizeH="0" baseline="0" noProof="0" dirty="0">
              <a:solidFill>
                <a:srgbClr val="000066"/>
              </a:solidFill>
              <a:latin typeface="+mn-ea"/>
              <a:ea typeface="+mn-ea"/>
              <a:cs typeface="+mn-cs"/>
            </a:endParaRPr>
          </a:p>
          <a:p>
            <a:pPr marR="0" defTabSz="914400" rtl="0" eaLnBrk="0" hangingPunct="0">
              <a:lnSpc>
                <a:spcPct val="150000"/>
              </a:lnSpc>
              <a:buClrTx/>
              <a:buSzTx/>
              <a:buFontTx/>
              <a:defRPr/>
            </a:pPr>
            <a:r>
              <a:rPr kumimoji="0" lang="zh-CN" altLang="en-US" sz="2000" kern="1200" cap="none" spc="0" normalizeH="0" baseline="0" noProof="0" dirty="0">
                <a:solidFill>
                  <a:srgbClr val="000066"/>
                </a:solidFill>
                <a:latin typeface="+mn-ea"/>
                <a:ea typeface="+mn-ea"/>
                <a:cs typeface="+mn-cs"/>
              </a:rPr>
              <a:t>  电    话：2021829          </a:t>
            </a:r>
            <a:endParaRPr kumimoji="0" lang="zh-CN" altLang="en-US" sz="2000" kern="1200" cap="none" spc="0" normalizeH="0" baseline="0" noProof="0" dirty="0">
              <a:solidFill>
                <a:srgbClr val="000066"/>
              </a:solidFill>
              <a:latin typeface="+mn-ea"/>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标题 1"/>
          <p:cNvSpPr txBox="1"/>
          <p:nvPr/>
        </p:nvSpPr>
        <p:spPr>
          <a:xfrm>
            <a:off x="166688" y="615950"/>
            <a:ext cx="8229600" cy="1012825"/>
          </a:xfrm>
          <a:prstGeom prst="rect">
            <a:avLst/>
          </a:prstGeom>
          <a:noFill/>
          <a:ln w="9525">
            <a:noFill/>
          </a:ln>
        </p:spPr>
        <p:txBody>
          <a:bodyPr anchor="ctr"/>
          <a:p>
            <a:pPr algn="ctr" eaLnBrk="0" hangingPunct="0"/>
            <a:r>
              <a:rPr lang="zh-CN" altLang="en-US" sz="4000" dirty="0">
                <a:solidFill>
                  <a:srgbClr val="FF0000"/>
                </a:solidFill>
                <a:latin typeface="黑体" panose="02010609060101010101" pitchFamily="49" charset="-122"/>
                <a:ea typeface="黑体" panose="02010609060101010101" pitchFamily="49" charset="-122"/>
              </a:rPr>
              <a:t>政策信息</a:t>
            </a:r>
            <a:endParaRPr lang="zh-CN" altLang="en-US" sz="4000" dirty="0">
              <a:solidFill>
                <a:srgbClr val="FF0000"/>
              </a:solidFill>
              <a:latin typeface="黑体" panose="02010609060101010101" pitchFamily="49" charset="-122"/>
              <a:ea typeface="黑体" panose="02010609060101010101" pitchFamily="49" charset="-122"/>
            </a:endParaRPr>
          </a:p>
        </p:txBody>
      </p:sp>
      <p:pic>
        <p:nvPicPr>
          <p:cNvPr id="27650" name="图片 1" descr="科技局公众号二维码"/>
          <p:cNvPicPr>
            <a:picLocks noChangeAspect="1"/>
          </p:cNvPicPr>
          <p:nvPr/>
        </p:nvPicPr>
        <p:blipFill>
          <a:blip r:embed="rId1"/>
          <a:stretch>
            <a:fillRect/>
          </a:stretch>
        </p:blipFill>
        <p:spPr>
          <a:xfrm>
            <a:off x="671513" y="3778250"/>
            <a:ext cx="3136900" cy="3078163"/>
          </a:xfrm>
          <a:prstGeom prst="rect">
            <a:avLst/>
          </a:prstGeom>
          <a:noFill/>
          <a:ln w="9525">
            <a:noFill/>
          </a:ln>
        </p:spPr>
      </p:pic>
      <p:pic>
        <p:nvPicPr>
          <p:cNvPr id="27651" name="图片 2" descr="协会公众号二维码2"/>
          <p:cNvPicPr>
            <a:picLocks noChangeAspect="1"/>
          </p:cNvPicPr>
          <p:nvPr/>
        </p:nvPicPr>
        <p:blipFill>
          <a:blip r:embed="rId2"/>
          <a:stretch>
            <a:fillRect/>
          </a:stretch>
        </p:blipFill>
        <p:spPr>
          <a:xfrm>
            <a:off x="4725988" y="3778250"/>
            <a:ext cx="3359150" cy="3078163"/>
          </a:xfrm>
          <a:prstGeom prst="rect">
            <a:avLst/>
          </a:prstGeom>
          <a:noFill/>
          <a:ln w="9525">
            <a:noFill/>
          </a:ln>
        </p:spPr>
      </p:pic>
      <p:sp>
        <p:nvSpPr>
          <p:cNvPr id="27652" name="文本框 3"/>
          <p:cNvSpPr txBox="1"/>
          <p:nvPr/>
        </p:nvSpPr>
        <p:spPr>
          <a:xfrm>
            <a:off x="690563" y="1804988"/>
            <a:ext cx="3160712" cy="1201737"/>
          </a:xfrm>
          <a:prstGeom prst="rect">
            <a:avLst/>
          </a:prstGeom>
          <a:noFill/>
          <a:ln w="9525">
            <a:noFill/>
          </a:ln>
        </p:spPr>
        <p:txBody>
          <a:bodyPr wrap="square" anchor="t">
            <a:spAutoFit/>
          </a:bodyPr>
          <a:p>
            <a:r>
              <a:rPr lang="zh-CN" altLang="en-US" sz="1800">
                <a:latin typeface="黑体" panose="02010609060101010101" pitchFamily="49" charset="-122"/>
                <a:ea typeface="黑体" panose="02010609060101010101" pitchFamily="49" charset="-122"/>
              </a:rPr>
              <a:t>厦门市科技局</a:t>
            </a:r>
            <a:endParaRPr lang="zh-CN" altLang="en-US" sz="1800">
              <a:latin typeface="黑体" panose="02010609060101010101" pitchFamily="49" charset="-122"/>
              <a:ea typeface="黑体" panose="02010609060101010101" pitchFamily="49" charset="-122"/>
            </a:endParaRPr>
          </a:p>
          <a:p>
            <a:pPr>
              <a:lnSpc>
                <a:spcPct val="150000"/>
              </a:lnSpc>
            </a:pPr>
            <a:r>
              <a:rPr lang="zh-CN" altLang="en-US" sz="1800">
                <a:latin typeface="黑体" panose="02010609060101010101" pitchFamily="49" charset="-122"/>
                <a:ea typeface="黑体" panose="02010609060101010101" pitchFamily="49" charset="-122"/>
              </a:rPr>
              <a:t>网址：</a:t>
            </a:r>
            <a:r>
              <a:rPr lang="en-US" altLang="zh-CN" sz="1800">
                <a:latin typeface="黑体" panose="02010609060101010101" pitchFamily="49" charset="-122"/>
                <a:ea typeface="黑体" panose="02010609060101010101" pitchFamily="49" charset="-122"/>
              </a:rPr>
              <a:t>www.xmsti.gov.cn</a:t>
            </a:r>
            <a:endParaRPr lang="en-US" altLang="zh-CN" sz="1800">
              <a:latin typeface="黑体" panose="02010609060101010101" pitchFamily="49" charset="-122"/>
              <a:ea typeface="黑体" panose="02010609060101010101" pitchFamily="49" charset="-122"/>
            </a:endParaRPr>
          </a:p>
          <a:p>
            <a:pPr>
              <a:lnSpc>
                <a:spcPct val="150000"/>
              </a:lnSpc>
              <a:spcBef>
                <a:spcPts val="100"/>
              </a:spcBef>
            </a:pPr>
            <a:r>
              <a:rPr lang="zh-CN" altLang="en-US" sz="1800">
                <a:latin typeface="黑体" panose="02010609060101010101" pitchFamily="49" charset="-122"/>
                <a:ea typeface="黑体" panose="02010609060101010101" pitchFamily="49" charset="-122"/>
              </a:rPr>
              <a:t>微信公众号：</a:t>
            </a:r>
            <a:r>
              <a:rPr lang="en-US" altLang="zh-CN" sz="1800">
                <a:latin typeface="黑体" panose="02010609060101010101" pitchFamily="49" charset="-122"/>
                <a:ea typeface="黑体" panose="02010609060101010101" pitchFamily="49" charset="-122"/>
              </a:rPr>
              <a:t>xmskjj</a:t>
            </a:r>
            <a:endParaRPr lang="en-US" altLang="zh-CN" sz="1800">
              <a:latin typeface="黑体" panose="02010609060101010101" pitchFamily="49" charset="-122"/>
              <a:ea typeface="黑体" panose="02010609060101010101" pitchFamily="49" charset="-122"/>
            </a:endParaRPr>
          </a:p>
        </p:txBody>
      </p:sp>
      <p:sp>
        <p:nvSpPr>
          <p:cNvPr id="27653" name="文本框 4"/>
          <p:cNvSpPr txBox="1"/>
          <p:nvPr/>
        </p:nvSpPr>
        <p:spPr>
          <a:xfrm>
            <a:off x="4840288" y="1804988"/>
            <a:ext cx="3160712" cy="1600200"/>
          </a:xfrm>
          <a:prstGeom prst="rect">
            <a:avLst/>
          </a:prstGeom>
          <a:noFill/>
          <a:ln w="9525">
            <a:noFill/>
          </a:ln>
        </p:spPr>
        <p:txBody>
          <a:bodyPr wrap="square" anchor="t">
            <a:spAutoFit/>
          </a:bodyPr>
          <a:p>
            <a:r>
              <a:rPr lang="zh-CN" altLang="en-US" sz="1800">
                <a:latin typeface="黑体" panose="02010609060101010101" pitchFamily="49" charset="-122"/>
                <a:ea typeface="黑体" panose="02010609060101010101" pitchFamily="49" charset="-122"/>
              </a:rPr>
              <a:t>厦门市技术创新协会</a:t>
            </a:r>
            <a:endParaRPr lang="zh-CN" altLang="en-US" sz="1800">
              <a:latin typeface="黑体" panose="02010609060101010101" pitchFamily="49" charset="-122"/>
              <a:ea typeface="黑体" panose="02010609060101010101" pitchFamily="49" charset="-122"/>
            </a:endParaRPr>
          </a:p>
          <a:p>
            <a:pPr>
              <a:lnSpc>
                <a:spcPct val="150000"/>
              </a:lnSpc>
            </a:pPr>
            <a:r>
              <a:rPr lang="zh-CN" altLang="en-US" sz="1800">
                <a:latin typeface="黑体" panose="02010609060101010101" pitchFamily="49" charset="-122"/>
                <a:ea typeface="黑体" panose="02010609060101010101" pitchFamily="49" charset="-122"/>
              </a:rPr>
              <a:t>网址：</a:t>
            </a:r>
            <a:r>
              <a:rPr lang="en-US" altLang="zh-CN" sz="1800">
                <a:latin typeface="黑体" panose="02010609060101010101" pitchFamily="49" charset="-122"/>
                <a:ea typeface="黑体" panose="02010609060101010101" pitchFamily="49" charset="-122"/>
              </a:rPr>
              <a:t>www.xmtia.cn</a:t>
            </a:r>
            <a:endParaRPr lang="en-US" altLang="zh-CN" sz="1800">
              <a:latin typeface="黑体" panose="02010609060101010101" pitchFamily="49" charset="-122"/>
              <a:ea typeface="黑体" panose="02010609060101010101" pitchFamily="49" charset="-122"/>
            </a:endParaRPr>
          </a:p>
          <a:p>
            <a:pPr>
              <a:lnSpc>
                <a:spcPct val="150000"/>
              </a:lnSpc>
            </a:pPr>
            <a:r>
              <a:rPr lang="zh-CN" altLang="en-US" sz="1800">
                <a:latin typeface="黑体" panose="02010609060101010101" pitchFamily="49" charset="-122"/>
                <a:ea typeface="黑体" panose="02010609060101010101" pitchFamily="49" charset="-122"/>
              </a:rPr>
              <a:t>微信公众号：</a:t>
            </a:r>
            <a:r>
              <a:rPr lang="en-US" altLang="zh-CN" sz="1800">
                <a:latin typeface="黑体" panose="02010609060101010101" pitchFamily="49" charset="-122"/>
                <a:ea typeface="黑体" panose="02010609060101010101" pitchFamily="49" charset="-122"/>
              </a:rPr>
              <a:t>xmtia2016</a:t>
            </a:r>
            <a:endParaRPr lang="en-US" altLang="zh-CN" sz="1800">
              <a:latin typeface="黑体" panose="02010609060101010101" pitchFamily="49" charset="-122"/>
              <a:ea typeface="黑体" panose="02010609060101010101" pitchFamily="49" charset="-122"/>
            </a:endParaRPr>
          </a:p>
          <a:p>
            <a:pPr>
              <a:lnSpc>
                <a:spcPct val="150000"/>
              </a:lnSpc>
            </a:pPr>
            <a:r>
              <a:rPr lang="en-US" altLang="zh-CN" sz="1800">
                <a:latin typeface="黑体" panose="02010609060101010101" pitchFamily="49" charset="-122"/>
                <a:ea typeface="黑体" panose="02010609060101010101" pitchFamily="49" charset="-122"/>
              </a:rPr>
              <a:t>Q</a:t>
            </a:r>
            <a:r>
              <a:rPr lang="zh-CN" altLang="en-US" sz="1800">
                <a:latin typeface="黑体" panose="02010609060101010101" pitchFamily="49" charset="-122"/>
                <a:ea typeface="黑体" panose="02010609060101010101" pitchFamily="49" charset="-122"/>
              </a:rPr>
              <a:t>群：</a:t>
            </a:r>
            <a:r>
              <a:rPr lang="en-US" altLang="zh-CN" sz="1800">
                <a:latin typeface="黑体" panose="02010609060101010101" pitchFamily="49" charset="-122"/>
                <a:ea typeface="黑体" panose="02010609060101010101" pitchFamily="49" charset="-122"/>
              </a:rPr>
              <a:t>450220904</a:t>
            </a:r>
            <a:endParaRPr lang="en-US" altLang="zh-CN" sz="1800">
              <a:latin typeface="黑体" panose="02010609060101010101" pitchFamily="49" charset="-122"/>
              <a:ea typeface="黑体" panose="02010609060101010101" pitchFamily="49"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8674" name="标题 1"/>
          <p:cNvSpPr>
            <a:spLocks noGrp="1"/>
          </p:cNvSpPr>
          <p:nvPr>
            <p:ph type="ctrTitle"/>
          </p:nvPr>
        </p:nvSpPr>
        <p:spPr>
          <a:xfrm>
            <a:off x="3357563" y="1844675"/>
            <a:ext cx="6429375" cy="1441450"/>
          </a:xfrm>
        </p:spPr>
        <p:txBody>
          <a:bodyPr wrap="square" lIns="91440" tIns="45720" rIns="91440" bIns="45720" anchor="ctr"/>
          <a:lstStyle>
            <a:lvl1pPr lvl="0">
              <a:defRPr/>
            </a:lvl1pPr>
          </a:lstStyle>
          <a:p>
            <a:pPr lvl="0" eaLnBrk="1" hangingPunct="1"/>
            <a:r>
              <a:rPr lang="zh-CN" altLang="en-US" sz="6000" dirty="0">
                <a:solidFill>
                  <a:schemeClr val="bg1"/>
                </a:solidFill>
                <a:latin typeface="华文行楷" panose="02010800040101010101" pitchFamily="2" charset="-122"/>
                <a:ea typeface="华文行楷" panose="02010800040101010101" pitchFamily="2" charset="-122"/>
              </a:rPr>
              <a:t>谢谢</a:t>
            </a:r>
            <a:endParaRPr lang="zh-CN" altLang="en-US" sz="6000" dirty="0">
              <a:solidFill>
                <a:schemeClr val="bg1"/>
              </a:solidFill>
              <a:latin typeface="华文行楷" panose="02010800040101010101" pitchFamily="2" charset="-122"/>
              <a:ea typeface="华文行楷" panose="02010800040101010101" pitchFamily="2" charset="-122"/>
            </a:endParaRPr>
          </a:p>
        </p:txBody>
      </p:sp>
      <p:sp>
        <p:nvSpPr>
          <p:cNvPr id="28675" name="副标题 2"/>
          <p:cNvSpPr>
            <a:spLocks noGrp="1"/>
          </p:cNvSpPr>
          <p:nvPr>
            <p:ph type="subTitle"/>
          </p:nvPr>
        </p:nvSpPr>
        <p:spPr>
          <a:xfrm>
            <a:off x="4500563" y="3929063"/>
            <a:ext cx="4143375" cy="500062"/>
          </a:xfrm>
        </p:spPr>
        <p:txBody>
          <a:bodyPr wrap="square" lIns="91440" tIns="45720" rIns="91440" bIns="45720" anchor="t"/>
          <a:lstStyle>
            <a:lvl1pPr marL="0" lvl="0" indent="0" algn="ctr">
              <a:defRPr/>
            </a:lvl1pPr>
            <a:lvl2pPr marL="457200" lvl="1" indent="0" algn="ctr">
              <a:defRPr/>
            </a:lvl2pPr>
            <a:lvl3pPr marL="914400" lvl="2" indent="0" algn="ctr">
              <a:defRPr/>
            </a:lvl3pPr>
            <a:lvl4pPr marL="1371600" lvl="3" indent="0" algn="ctr">
              <a:defRPr/>
            </a:lvl4pPr>
            <a:lvl5pPr marL="1828800" lvl="4" indent="0" algn="ctr">
              <a:defRPr/>
            </a:lvl5pPr>
          </a:lstStyle>
          <a:p>
            <a:pPr marL="1600200" lvl="3" indent="-228600" algn="ctr" eaLnBrk="1" hangingPunct="1">
              <a:buNone/>
            </a:pPr>
            <a:endParaRPr lang="zh-CN" altLang="zh-CN" sz="1400" dirty="0">
              <a:solidFill>
                <a:schemeClr val="bg1"/>
              </a:solidFill>
              <a:latin typeface="楷体" panose="02010609060101010101" pitchFamily="49" charset="-122"/>
              <a:ea typeface="楷体" panose="02010609060101010101" pitchFamily="49" charset="-122"/>
            </a:endParaRPr>
          </a:p>
        </p:txBody>
      </p:sp>
      <p:pic>
        <p:nvPicPr>
          <p:cNvPr id="28676" name="Picture 6" descr="封底"/>
          <p:cNvPicPr>
            <a:picLocks noChangeAspect="1"/>
          </p:cNvPicPr>
          <p:nvPr/>
        </p:nvPicPr>
        <p:blipFill>
          <a:blip r:embed="rId2"/>
          <a:stretch>
            <a:fillRect/>
          </a:stretch>
        </p:blipFill>
        <p:spPr>
          <a:xfrm>
            <a:off x="0" y="0"/>
            <a:ext cx="9144000" cy="6858000"/>
          </a:xfrm>
          <a:prstGeom prst="rect">
            <a:avLst/>
          </a:prstGeom>
          <a:noFill/>
          <a:ln w="9525">
            <a:noFill/>
          </a:ln>
        </p:spPr>
      </p:pic>
      <p:pic>
        <p:nvPicPr>
          <p:cNvPr id="28677" name="图片 1"/>
          <p:cNvPicPr>
            <a:picLocks noChangeAspect="1"/>
          </p:cNvPicPr>
          <p:nvPr/>
        </p:nvPicPr>
        <p:blipFill>
          <a:blip r:embed="rId3"/>
          <a:stretch>
            <a:fillRect/>
          </a:stretch>
        </p:blipFill>
        <p:spPr>
          <a:xfrm>
            <a:off x="5692775" y="3740150"/>
            <a:ext cx="3451225" cy="3117850"/>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标题 1"/>
          <p:cNvSpPr>
            <a:spLocks noGrp="1"/>
          </p:cNvSpPr>
          <p:nvPr>
            <p:ph type="title"/>
          </p:nvPr>
        </p:nvSpPr>
        <p:spPr>
          <a:xfrm>
            <a:off x="395288" y="1052513"/>
            <a:ext cx="8229600" cy="1012825"/>
          </a:xfrm>
        </p:spPr>
        <p:txBody>
          <a:bodyPr wrap="square" lIns="91440" tIns="45720" rIns="91440" bIns="45720" anchor="ctr"/>
          <a:p>
            <a:r>
              <a:rPr lang="zh-CN" altLang="en-US" sz="4000" b="1" dirty="0">
                <a:solidFill>
                  <a:srgbClr val="FF0000"/>
                </a:solidFill>
                <a:latin typeface="黑体" panose="02010609060101010101" pitchFamily="49" charset="-122"/>
                <a:ea typeface="黑体" panose="02010609060101010101" pitchFamily="49" charset="-122"/>
              </a:rPr>
              <a:t>创新型（试点）企业认定</a:t>
            </a:r>
            <a:br>
              <a:rPr lang="en-US" altLang="zh-CN" sz="4000" b="1" dirty="0">
                <a:solidFill>
                  <a:srgbClr val="FF0000"/>
                </a:solidFill>
                <a:latin typeface="黑体" panose="02010609060101010101" pitchFamily="49" charset="-122"/>
                <a:ea typeface="黑体" panose="02010609060101010101" pitchFamily="49" charset="-122"/>
              </a:rPr>
            </a:br>
            <a:r>
              <a:rPr lang="zh-CN" altLang="en-US" sz="4000" b="1" dirty="0">
                <a:solidFill>
                  <a:srgbClr val="FF0000"/>
                </a:solidFill>
                <a:latin typeface="黑体" panose="02010609060101010101" pitchFamily="49" charset="-122"/>
                <a:ea typeface="黑体" panose="02010609060101010101" pitchFamily="49" charset="-122"/>
              </a:rPr>
              <a:t>相关文件</a:t>
            </a:r>
            <a:endParaRPr lang="en-US" altLang="zh-CN" sz="4000" b="1" dirty="0">
              <a:solidFill>
                <a:srgbClr val="FF0000"/>
              </a:solidFill>
              <a:latin typeface="黑体" panose="02010609060101010101" pitchFamily="49" charset="-122"/>
              <a:ea typeface="黑体" panose="02010609060101010101" pitchFamily="49" charset="-122"/>
            </a:endParaRPr>
          </a:p>
        </p:txBody>
      </p:sp>
      <p:sp>
        <p:nvSpPr>
          <p:cNvPr id="3075" name="内容占位符 2"/>
          <p:cNvSpPr>
            <a:spLocks noGrp="1"/>
          </p:cNvSpPr>
          <p:nvPr>
            <p:ph idx="1"/>
          </p:nvPr>
        </p:nvSpPr>
        <p:spPr>
          <a:xfrm>
            <a:off x="900113" y="2420938"/>
            <a:ext cx="7907338" cy="2663825"/>
          </a:xfrm>
        </p:spPr>
        <p:txBody>
          <a:bodyPr vert="horz" wrap="square" lIns="91440" tIns="45720" rIns="91440" bIns="45720" numCol="1" anchor="t" anchorCtr="0" compatLnSpc="1"/>
          <a:lstStyle/>
          <a:p>
            <a:pPr marL="0" marR="0" lvl="0" indent="0" algn="l" defTabSz="914400" rtl="0" eaLnBrk="0" fontAlgn="b" latinLnBrk="0" hangingPunct="0">
              <a:lnSpc>
                <a:spcPct val="100000"/>
              </a:lnSpc>
              <a:spcBef>
                <a:spcPct val="20000"/>
              </a:spcBef>
              <a:spcAft>
                <a:spcPct val="0"/>
              </a:spcAft>
              <a:buClrTx/>
              <a:buSzTx/>
              <a:buFont typeface="Arial" panose="020B0604020202020204" pitchFamily="34" charset="0"/>
              <a:buNone/>
              <a:defRPr/>
            </a:pPr>
            <a:r>
              <a:rPr kumimoji="0" lang="zh-CN" altLang="en-US" sz="2400" b="1" i="0" u="none" strike="noStrike" kern="0" cap="none" spc="0" normalizeH="0" baseline="0" noProof="0" dirty="0" smtClean="0">
                <a:ln>
                  <a:noFill/>
                </a:ln>
                <a:solidFill>
                  <a:srgbClr val="0070C0"/>
                </a:solidFill>
                <a:effectLst/>
                <a:uLnTx/>
                <a:uFillTx/>
                <a:latin typeface="黑体" panose="02010609060101010101" pitchFamily="49" charset="-122"/>
                <a:ea typeface="黑体" panose="02010609060101010101" pitchFamily="49" charset="-122"/>
                <a:cs typeface="+mn-cs"/>
              </a:rPr>
              <a:t>起源：</a:t>
            </a:r>
            <a:endParaRPr kumimoji="0" lang="zh-CN" altLang="en-US" sz="2400" b="1" i="0" u="none" strike="noStrike" kern="0" cap="none" spc="0" normalizeH="0" baseline="0" noProof="0" dirty="0" smtClean="0">
              <a:ln>
                <a:noFill/>
              </a:ln>
              <a:solidFill>
                <a:srgbClr val="0070C0"/>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Blip>
                <a:blip r:embed="rId1"/>
              </a:buBlip>
              <a:defRPr/>
            </a:pPr>
            <a:r>
              <a:rPr kumimoji="0" lang="zh-CN" altLang="zh-CN" sz="20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2006年，国家启动实施技术创新引导</a:t>
            </a:r>
            <a:r>
              <a:rPr kumimoji="0" lang="zh-CN" altLang="zh-CN" sz="2000" b="1"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rPr>
              <a:t>工程</a:t>
            </a:r>
            <a:endParaRPr kumimoji="0" lang="en-US" altLang="zh-CN" sz="2000" b="1"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Blip>
                <a:blip r:embed="rId1"/>
              </a:buBlip>
              <a:defRPr/>
            </a:pPr>
            <a:r>
              <a:rPr kumimoji="0" lang="zh-CN" altLang="zh-CN" sz="20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2007年</a:t>
            </a:r>
            <a:r>
              <a:rPr kumimoji="0" lang="zh-CN" altLang="en-US" sz="20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，我市</a:t>
            </a:r>
            <a:r>
              <a:rPr kumimoji="0" lang="zh-CN" altLang="zh-CN" sz="20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开展首批创新型企业认定</a:t>
            </a:r>
            <a:endParaRPr kumimoji="0" lang="en-US" altLang="zh-CN" sz="20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zh-CN" altLang="en-US" sz="2400" b="1" i="0" u="none" strike="noStrike" kern="0" cap="none" spc="0" normalizeH="0" baseline="0" noProof="0" dirty="0">
                <a:ln>
                  <a:noFill/>
                </a:ln>
                <a:solidFill>
                  <a:srgbClr val="0070C0"/>
                </a:solidFill>
                <a:effectLst/>
                <a:uLnTx/>
                <a:uFillTx/>
                <a:latin typeface="黑体" panose="02010609060101010101" pitchFamily="49" charset="-122"/>
                <a:ea typeface="黑体" panose="02010609060101010101" pitchFamily="49" charset="-122"/>
                <a:cs typeface="+mn-cs"/>
              </a:rPr>
              <a:t>现行：</a:t>
            </a:r>
            <a:endParaRPr kumimoji="0" lang="zh-CN" altLang="en-US" sz="2400" b="1" i="0" u="none" strike="noStrike" kern="0" cap="none" spc="0" normalizeH="0" baseline="0" noProof="0" dirty="0">
              <a:ln>
                <a:noFill/>
              </a:ln>
              <a:solidFill>
                <a:srgbClr val="0070C0"/>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Blip>
                <a:blip r:embed="rId1"/>
              </a:buBlip>
              <a:defRPr/>
            </a:pPr>
            <a:r>
              <a:rPr kumimoji="0" lang="zh-CN" altLang="zh-CN" sz="20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《厦门市创新型企业建设工作实施意见》</a:t>
            </a:r>
            <a:endParaRPr kumimoji="0" lang="zh-CN" altLang="zh-CN" sz="20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zh-CN" altLang="zh-CN" sz="20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   （厦科联〔</a:t>
            </a:r>
            <a:r>
              <a:rPr kumimoji="0" lang="en-US" altLang="zh-CN" sz="20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2012</a:t>
            </a:r>
            <a:r>
              <a:rPr kumimoji="0" lang="zh-CN" altLang="zh-CN" sz="20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en-US" altLang="zh-CN" sz="20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52</a:t>
            </a:r>
            <a:r>
              <a:rPr kumimoji="0" lang="zh-CN" altLang="zh-CN" sz="20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号</a:t>
            </a:r>
            <a:r>
              <a:rPr kumimoji="0" lang="zh-CN" altLang="en-US" sz="20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endParaRPr kumimoji="0" lang="en-US" altLang="zh-CN" sz="20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Blip>
                <a:blip r:embed="rId1"/>
              </a:buBlip>
              <a:defRPr/>
            </a:pPr>
            <a:r>
              <a:rPr kumimoji="0" lang="en-US" altLang="zh-CN" sz="20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zh-CN" altLang="zh-CN" sz="20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关于《厦门市创新型企业建设工作实施意见》的补充通知</a:t>
            </a:r>
            <a:r>
              <a:rPr kumimoji="0" lang="en-US" altLang="zh-CN" sz="20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endParaRPr kumimoji="0" lang="en-US" altLang="zh-CN" sz="20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zh-CN" altLang="en-US" sz="20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   （</a:t>
            </a:r>
            <a:r>
              <a:rPr kumimoji="0" lang="zh-CN" altLang="zh-CN" sz="20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厦科联〔</a:t>
            </a:r>
            <a:r>
              <a:rPr kumimoji="0" lang="en-US" altLang="zh-CN" sz="20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2015</a:t>
            </a:r>
            <a:r>
              <a:rPr kumimoji="0" lang="zh-CN" altLang="zh-CN" sz="20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en-US" altLang="zh-CN" sz="20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25</a:t>
            </a:r>
            <a:r>
              <a:rPr kumimoji="0" lang="zh-CN" altLang="zh-CN" sz="20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号</a:t>
            </a:r>
            <a:r>
              <a:rPr kumimoji="0" lang="zh-CN" altLang="en-US" sz="20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endParaRPr kumimoji="0" lang="zh-CN" altLang="en-US" sz="20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Blip>
                <a:blip r:embed="rId1"/>
              </a:buBlip>
              <a:defRPr/>
            </a:pPr>
            <a:r>
              <a:rPr kumimoji="0" lang="en-US" altLang="zh-CN" sz="20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《关于开展2017年厦门市创新型（试点）企业认定工作的通知》</a:t>
            </a:r>
            <a:endParaRPr kumimoji="0" lang="en-US" altLang="zh-CN" sz="20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altLang="zh-CN" sz="20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   （厦科创〔2017〕21号）</a:t>
            </a:r>
            <a:endParaRPr kumimoji="0" lang="en-US" altLang="zh-CN" sz="20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altLang="zh-CN" sz="2000" b="1" i="0" u="none" strike="noStrike" kern="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p:txBody>
      </p:sp>
      <p:grpSp>
        <p:nvGrpSpPr>
          <p:cNvPr id="4099" name="组合 3"/>
          <p:cNvGrpSpPr/>
          <p:nvPr/>
        </p:nvGrpSpPr>
        <p:grpSpPr>
          <a:xfrm>
            <a:off x="6416675" y="2673350"/>
            <a:ext cx="2016125" cy="1511300"/>
            <a:chOff x="6948264" y="1772816"/>
            <a:chExt cx="2016224" cy="1512168"/>
          </a:xfrm>
        </p:grpSpPr>
        <p:sp>
          <p:nvSpPr>
            <p:cNvPr id="2" name="云形 1"/>
            <p:cNvSpPr/>
            <p:nvPr/>
          </p:nvSpPr>
          <p:spPr bwMode="auto">
            <a:xfrm>
              <a:off x="6948264" y="1772816"/>
              <a:ext cx="2016224" cy="1512168"/>
            </a:xfrm>
            <a:prstGeom prst="cloud">
              <a:avLst/>
            </a:prstGeom>
            <a:solidFill>
              <a:srgbClr val="FFC000"/>
            </a:solidFill>
            <a:ln w="9525" cap="flat" cmpd="sng" algn="ctr">
              <a:solidFill>
                <a:srgbClr val="FF3300"/>
              </a:solidFill>
              <a:prstDash val="solid"/>
              <a:round/>
              <a:headEnd type="none" w="med" len="med"/>
              <a:tailEnd type="none" w="med" len="me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66"/>
                </a:solidFill>
                <a:effectLst/>
                <a:uLnTx/>
                <a:uFillTx/>
                <a:latin typeface="华文彩云" panose="02010800040101010101" pitchFamily="2" charset="-122"/>
                <a:ea typeface="华文彩云" panose="02010800040101010101" pitchFamily="2" charset="-122"/>
                <a:cs typeface="+mn-cs"/>
              </a:endParaRPr>
            </a:p>
          </p:txBody>
        </p:sp>
        <p:sp>
          <p:nvSpPr>
            <p:cNvPr id="3" name="TextBox 2"/>
            <p:cNvSpPr txBox="1"/>
            <p:nvPr/>
          </p:nvSpPr>
          <p:spPr>
            <a:xfrm>
              <a:off x="7235615" y="2174684"/>
              <a:ext cx="1441521" cy="708432"/>
            </a:xfrm>
            <a:prstGeom prst="rect">
              <a:avLst/>
            </a:prstGeom>
            <a:noFill/>
          </p:spPr>
          <p:txBody>
            <a:bodyPr>
              <a:spAutoFit/>
            </a:bodyPr>
            <a:lstStyle/>
            <a:p>
              <a:pPr marR="0" algn="ctr" defTabSz="914400" rtl="0" eaLnBrk="0" hangingPunct="0">
                <a:buClrTx/>
                <a:buSzTx/>
                <a:buFontTx/>
                <a:buNone/>
                <a:defRPr/>
              </a:pPr>
              <a:r>
                <a:rPr kumimoji="0" lang="zh-CN" altLang="en-US" sz="2000" kern="1200" cap="none" spc="0" normalizeH="0" baseline="0" noProof="0" dirty="0">
                  <a:solidFill>
                    <a:srgbClr val="000066"/>
                  </a:solidFill>
                  <a:latin typeface="+mn-ea"/>
                  <a:ea typeface="+mn-ea"/>
                  <a:cs typeface="+mn-cs"/>
                </a:rPr>
                <a:t>评价体系不断完善</a:t>
              </a:r>
              <a:endParaRPr kumimoji="0" lang="zh-CN" altLang="en-US" sz="2000" kern="1200" cap="none" spc="0" normalizeH="0" baseline="0" noProof="0" dirty="0">
                <a:solidFill>
                  <a:srgbClr val="000066"/>
                </a:solidFill>
                <a:latin typeface="+mn-ea"/>
                <a:ea typeface="+mn-ea"/>
                <a:cs typeface="+mn-cs"/>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标题 1"/>
          <p:cNvSpPr>
            <a:spLocks noGrp="1"/>
          </p:cNvSpPr>
          <p:nvPr>
            <p:ph type="title"/>
          </p:nvPr>
        </p:nvSpPr>
        <p:spPr>
          <a:xfrm>
            <a:off x="182563" y="846138"/>
            <a:ext cx="8229600" cy="1012825"/>
          </a:xfrm>
        </p:spPr>
        <p:txBody>
          <a:bodyPr wrap="square" lIns="91440" tIns="45720" rIns="91440" bIns="45720" anchor="ctr"/>
          <a:p>
            <a:r>
              <a:rPr lang="zh-CN" altLang="en-US" sz="4000" b="1" dirty="0">
                <a:solidFill>
                  <a:srgbClr val="FF0000"/>
                </a:solidFill>
                <a:latin typeface="黑体" panose="02010609060101010101" pitchFamily="49" charset="-122"/>
                <a:ea typeface="黑体" panose="02010609060101010101" pitchFamily="49" charset="-122"/>
              </a:rPr>
              <a:t>政策导向</a:t>
            </a:r>
            <a:endParaRPr lang="zh-CN" altLang="en-US" sz="4000" b="1" dirty="0">
              <a:solidFill>
                <a:srgbClr val="FF0000"/>
              </a:solidFill>
              <a:latin typeface="黑体" panose="02010609060101010101" pitchFamily="49" charset="-122"/>
              <a:ea typeface="黑体" panose="02010609060101010101" pitchFamily="49" charset="-122"/>
            </a:endParaRPr>
          </a:p>
        </p:txBody>
      </p:sp>
      <p:sp>
        <p:nvSpPr>
          <p:cNvPr id="3075" name="内容占位符 2"/>
          <p:cNvSpPr>
            <a:spLocks noGrp="1"/>
          </p:cNvSpPr>
          <p:nvPr>
            <p:ph idx="1"/>
          </p:nvPr>
        </p:nvSpPr>
        <p:spPr>
          <a:xfrm>
            <a:off x="1577975" y="1984375"/>
            <a:ext cx="5988050" cy="2422525"/>
          </a:xfrm>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zh-CN" altLang="en-US" sz="2400" b="1" i="0" u="none" strike="noStrike" kern="0" cap="none" spc="0" normalizeH="0" baseline="0" noProof="0" dirty="0" smtClean="0">
                <a:ln>
                  <a:noFill/>
                </a:ln>
                <a:solidFill>
                  <a:srgbClr val="0070C0"/>
                </a:solidFill>
                <a:effectLst/>
                <a:uLnTx/>
                <a:uFillTx/>
                <a:latin typeface="黑体" panose="02010609060101010101" pitchFamily="49" charset="-122"/>
                <a:ea typeface="黑体" panose="02010609060101010101" pitchFamily="49" charset="-122"/>
                <a:cs typeface="+mn-cs"/>
              </a:rPr>
              <a:t>目标：</a:t>
            </a:r>
            <a:endParaRPr kumimoji="0" lang="zh-CN" altLang="en-US" sz="2400" b="1" i="0" u="none" strike="noStrike" kern="0" cap="none" spc="0" normalizeH="0" baseline="0" noProof="0" dirty="0" smtClean="0">
              <a:solidFill>
                <a:schemeClr val="accent1"/>
              </a:solidFill>
              <a:effectLst>
                <a:outerShdw blurRad="38100" dist="25400" dir="5400000" algn="ctr" rotWithShape="0">
                  <a:srgbClr val="6E747A">
                    <a:alpha val="43000"/>
                  </a:srgbClr>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Blip>
                <a:blip r:embed="rId1"/>
              </a:buBlip>
              <a:defRPr/>
            </a:pPr>
            <a:r>
              <a:rPr kumimoji="0" lang="zh-CN" altLang="en-US" sz="2000" b="1" i="0" u="none" strike="noStrike" kern="0" cap="none" spc="0" normalizeH="0" baseline="0" noProof="0" dirty="0" smtClean="0">
                <a:ln>
                  <a:noFill/>
                </a:ln>
                <a:solidFill>
                  <a:schemeClr val="tx1"/>
                </a:solidFill>
                <a:effectLst/>
                <a:uLnTx/>
                <a:uFillTx/>
                <a:latin typeface="+mn-lt"/>
                <a:ea typeface="+mn-ea"/>
                <a:cs typeface="+mn-cs"/>
              </a:rPr>
              <a:t>重点扶持一批具有持续创新能力、自主知识产权和知名品牌的创新型企业做大做强</a:t>
            </a:r>
            <a:endParaRPr kumimoji="0" lang="zh-CN" altLang="en-US" sz="20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Blip>
                <a:blip r:embed="rId1"/>
              </a:buBlip>
              <a:defRPr/>
            </a:pPr>
            <a:r>
              <a:rPr kumimoji="0" lang="zh-CN" altLang="en-US" sz="2000" b="1" i="0" u="none" strike="noStrike" kern="0" cap="none" spc="0" normalizeH="0" baseline="0" noProof="0" dirty="0" smtClean="0">
                <a:ln>
                  <a:noFill/>
                </a:ln>
                <a:solidFill>
                  <a:schemeClr val="tx1"/>
                </a:solidFill>
                <a:effectLst/>
                <a:uLnTx/>
                <a:uFillTx/>
                <a:latin typeface="+mn-lt"/>
                <a:ea typeface="+mn-ea"/>
                <a:cs typeface="+mn-cs"/>
              </a:rPr>
              <a:t>提高企业的持续创新能力和综合竞争能力</a:t>
            </a:r>
            <a:endParaRPr kumimoji="0" lang="zh-CN" altLang="en-US" sz="20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20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zh-CN" altLang="en-US" sz="2400" b="1" i="0" u="none" strike="noStrike" kern="0" cap="none" spc="0" normalizeH="0" baseline="0" noProof="0" dirty="0" smtClean="0">
                <a:ln>
                  <a:noFill/>
                </a:ln>
                <a:solidFill>
                  <a:srgbClr val="0070C0"/>
                </a:solidFill>
                <a:effectLst/>
                <a:uLnTx/>
                <a:uFillTx/>
                <a:latin typeface="黑体" panose="02010609060101010101" pitchFamily="49" charset="-122"/>
                <a:ea typeface="黑体" panose="02010609060101010101" pitchFamily="49" charset="-122"/>
                <a:cs typeface="+mn-cs"/>
              </a:rPr>
              <a:t>内容：</a:t>
            </a:r>
            <a:endParaRPr kumimoji="0" lang="en-US" altLang="zh-CN"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Blip>
                <a:blip r:embed="rId1"/>
              </a:buBlip>
              <a:defRPr/>
            </a:pPr>
            <a:r>
              <a:rPr kumimoji="0" lang="zh-CN" altLang="en-US" sz="2000" b="1" i="0" u="none" strike="noStrike" kern="0" cap="none" spc="0" normalizeH="0" baseline="0" noProof="0" dirty="0">
                <a:ln>
                  <a:noFill/>
                </a:ln>
                <a:solidFill>
                  <a:schemeClr val="tx1"/>
                </a:solidFill>
                <a:effectLst/>
                <a:uLnTx/>
                <a:uFillTx/>
                <a:latin typeface="+mn-lt"/>
                <a:ea typeface="+mn-ea"/>
                <a:cs typeface="+mn-cs"/>
              </a:rPr>
              <a:t>引导企业建立促进创新的体制机制</a:t>
            </a:r>
            <a:endParaRPr kumimoji="0" lang="zh-CN" altLang="en-US" sz="2000" b="1"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Blip>
                <a:blip r:embed="rId1"/>
              </a:buBlip>
              <a:defRPr/>
            </a:pPr>
            <a:r>
              <a:rPr kumimoji="0" lang="zh-CN" sz="2000" b="1" i="0" u="none" strike="noStrike" kern="0" cap="none" spc="0" normalizeH="0" baseline="0" noProof="0" dirty="0">
                <a:ln>
                  <a:noFill/>
                </a:ln>
                <a:solidFill>
                  <a:schemeClr val="tx1"/>
                </a:solidFill>
                <a:effectLst/>
                <a:uLnTx/>
                <a:uFillTx/>
                <a:latin typeface="+mn-lt"/>
                <a:ea typeface="+mn-ea"/>
                <a:cs typeface="+mn-cs"/>
              </a:rPr>
              <a:t>引导企业加强自主创新能力建设</a:t>
            </a:r>
            <a:endParaRPr kumimoji="0" lang="zh-CN" sz="2000" b="1"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Blip>
                <a:blip r:embed="rId1"/>
              </a:buBlip>
              <a:defRPr/>
            </a:pPr>
            <a:r>
              <a:rPr kumimoji="0" lang="zh-CN" sz="2000" b="1" i="0" u="none" strike="noStrike" kern="0" cap="none" spc="0" normalizeH="0" baseline="0" noProof="0" dirty="0">
                <a:ln>
                  <a:noFill/>
                </a:ln>
                <a:solidFill>
                  <a:schemeClr val="tx1"/>
                </a:solidFill>
                <a:effectLst/>
                <a:uLnTx/>
                <a:uFillTx/>
                <a:latin typeface="+mn-lt"/>
                <a:ea typeface="+mn-ea"/>
                <a:cs typeface="+mn-cs"/>
              </a:rPr>
              <a:t>鼓励企业加强创新人才队伍建设</a:t>
            </a:r>
            <a:endParaRPr kumimoji="0" lang="zh-CN" sz="2000" b="1"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Blip>
                <a:blip r:embed="rId1"/>
              </a:buBlip>
              <a:defRPr/>
            </a:pPr>
            <a:r>
              <a:rPr kumimoji="0" lang="zh-CN" sz="2000" b="1" i="0" u="none" strike="noStrike" kern="0" cap="none" spc="0" normalizeH="0" baseline="0" noProof="0" dirty="0">
                <a:ln>
                  <a:noFill/>
                </a:ln>
                <a:solidFill>
                  <a:schemeClr val="tx1"/>
                </a:solidFill>
                <a:effectLst/>
                <a:uLnTx/>
                <a:uFillTx/>
                <a:latin typeface="+mn-lt"/>
                <a:ea typeface="+mn-ea"/>
                <a:cs typeface="+mn-cs"/>
              </a:rPr>
              <a:t>引导企业加大研发投入</a:t>
            </a:r>
            <a:endParaRPr kumimoji="0" lang="zh-CN" sz="2000" b="1"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Blip>
                <a:blip r:embed="rId1"/>
              </a:buBlip>
              <a:defRPr/>
            </a:pPr>
            <a:r>
              <a:rPr kumimoji="0" lang="zh-CN" sz="2000" b="1" i="0" u="none" strike="noStrike" kern="0" cap="none" spc="0" normalizeH="0" baseline="0" noProof="0" dirty="0">
                <a:ln>
                  <a:noFill/>
                </a:ln>
                <a:solidFill>
                  <a:schemeClr val="tx1"/>
                </a:solidFill>
                <a:effectLst/>
                <a:uLnTx/>
                <a:uFillTx/>
                <a:latin typeface="+mn-lt"/>
                <a:ea typeface="+mn-ea"/>
                <a:cs typeface="+mn-cs"/>
              </a:rPr>
              <a:t>培育企业自主创新文化</a:t>
            </a:r>
            <a:endParaRPr kumimoji="0" lang="zh-CN" sz="2000" b="1"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标题 1"/>
          <p:cNvSpPr>
            <a:spLocks noGrp="1"/>
          </p:cNvSpPr>
          <p:nvPr>
            <p:ph type="title"/>
          </p:nvPr>
        </p:nvSpPr>
        <p:spPr>
          <a:xfrm>
            <a:off x="192088" y="1068388"/>
            <a:ext cx="8229600" cy="1012825"/>
          </a:xfrm>
        </p:spPr>
        <p:txBody>
          <a:bodyPr wrap="square" lIns="91440" tIns="45720" rIns="91440" bIns="45720" anchor="ctr"/>
          <a:p>
            <a:r>
              <a:rPr lang="zh-CN" altLang="en-US" sz="4000" b="1" dirty="0">
                <a:solidFill>
                  <a:srgbClr val="FF0000"/>
                </a:solidFill>
                <a:latin typeface="黑体" panose="02010609060101010101" pitchFamily="49" charset="-122"/>
                <a:ea typeface="黑体" panose="02010609060101010101" pitchFamily="49" charset="-122"/>
              </a:rPr>
              <a:t>我市具体做法</a:t>
            </a:r>
            <a:endParaRPr lang="zh-CN" altLang="en-US" sz="4000" b="1" dirty="0">
              <a:solidFill>
                <a:srgbClr val="FF0000"/>
              </a:solidFill>
              <a:latin typeface="黑体" panose="02010609060101010101" pitchFamily="49" charset="-122"/>
              <a:ea typeface="黑体" panose="02010609060101010101" pitchFamily="49" charset="-122"/>
            </a:endParaRPr>
          </a:p>
        </p:txBody>
      </p:sp>
      <p:sp>
        <p:nvSpPr>
          <p:cNvPr id="3075" name="内容占位符 2"/>
          <p:cNvSpPr>
            <a:spLocks noGrp="1"/>
          </p:cNvSpPr>
          <p:nvPr>
            <p:ph idx="1"/>
          </p:nvPr>
        </p:nvSpPr>
        <p:spPr>
          <a:xfrm>
            <a:off x="958850" y="2371725"/>
            <a:ext cx="7902575" cy="3362325"/>
          </a:xfrm>
        </p:spPr>
        <p:txBody>
          <a:bodyPr vert="horz" wrap="square" lIns="91440" tIns="45720" rIns="91440" bIns="45720" numCol="1" anchor="t" anchorCtr="0" compatLnSpc="1"/>
          <a:lstStyle/>
          <a:p>
            <a:pPr marL="342900" marR="0" lvl="0" indent="-342900" algn="l" defTabSz="914400" rtl="0" eaLnBrk="0" fontAlgn="base" latinLnBrk="0" hangingPunct="0">
              <a:lnSpc>
                <a:spcPct val="150000"/>
              </a:lnSpc>
              <a:spcBef>
                <a:spcPct val="20000"/>
              </a:spcBef>
              <a:spcAft>
                <a:spcPct val="0"/>
              </a:spcAft>
              <a:buClrTx/>
              <a:buSzTx/>
              <a:buFont typeface="Arial" panose="020B0604020202020204" pitchFamily="34" charset="0"/>
              <a:buBlip>
                <a:blip r:embed="rId1"/>
              </a:buBlip>
              <a:defRPr/>
            </a:pP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范围：不限定领域</a:t>
            </a:r>
            <a:endParaRPr kumimoji="0" lang="en-US" altLang="zh-CN"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50000"/>
              </a:lnSpc>
              <a:spcBef>
                <a:spcPct val="20000"/>
              </a:spcBef>
              <a:spcAft>
                <a:spcPct val="0"/>
              </a:spcAft>
              <a:buClrTx/>
              <a:buSzTx/>
              <a:buFont typeface="Arial" panose="020B0604020202020204" pitchFamily="34" charset="0"/>
              <a:buBlip>
                <a:blip r:embed="rId1"/>
              </a:buBlip>
              <a:defRPr/>
            </a:pP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层级：市级（试点）、省级（试点）、国家级（试点）</a:t>
            </a:r>
            <a:endParaRPr kumimoji="0" lang="en-US" altLang="zh-CN"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50000"/>
              </a:lnSpc>
              <a:spcBef>
                <a:spcPct val="20000"/>
              </a:spcBef>
              <a:spcAft>
                <a:spcPct val="0"/>
              </a:spcAft>
              <a:buClrTx/>
              <a:buSzTx/>
              <a:buFont typeface="Arial" panose="020B0604020202020204" pitchFamily="34" charset="0"/>
              <a:buBlip>
                <a:blip r:embed="rId1"/>
              </a:buBlip>
              <a:defRPr/>
            </a:pP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优惠：层级提升、奖励递增</a:t>
            </a:r>
            <a:endParaRPr kumimoji="0" lang="en-US" altLang="zh-CN"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50000"/>
              </a:lnSpc>
              <a:spcBef>
                <a:spcPct val="20000"/>
              </a:spcBef>
              <a:spcAft>
                <a:spcPct val="0"/>
              </a:spcAft>
              <a:buClrTx/>
              <a:buSzTx/>
              <a:buFont typeface="Arial" panose="020B0604020202020204" pitchFamily="34" charset="0"/>
              <a:buBlip>
                <a:blip r:embed="rId1"/>
              </a:buBlip>
              <a:defRPr/>
            </a:pPr>
            <a:r>
              <a:rPr kumimoji="0" lang="zh-CN" altLang="en-US" sz="2400" b="0" i="0" u="none" strike="noStrike" kern="0" cap="none" spc="0" normalizeH="0" baseline="0" noProof="0" dirty="0">
                <a:ln>
                  <a:noFill/>
                </a:ln>
                <a:solidFill>
                  <a:schemeClr val="tx1"/>
                </a:solidFill>
                <a:effectLst/>
                <a:uLnTx/>
                <a:uFillTx/>
                <a:latin typeface="+mn-lt"/>
                <a:ea typeface="+mn-ea"/>
                <a:cs typeface="+mn-cs"/>
              </a:rPr>
              <a:t>材料：简化，描述性材料不多，以证明材料</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为主</a:t>
            </a:r>
            <a:endParaRPr kumimoji="0" lang="en-US" altLang="zh-CN"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50000"/>
              </a:lnSpc>
              <a:spcBef>
                <a:spcPct val="20000"/>
              </a:spcBef>
              <a:spcAft>
                <a:spcPct val="0"/>
              </a:spcAft>
              <a:buClrTx/>
              <a:buSzTx/>
              <a:buFont typeface="Arial" panose="020B0604020202020204" pitchFamily="34" charset="0"/>
              <a:buBlip>
                <a:blip r:embed="rId1"/>
              </a:buBlip>
              <a:defRPr/>
            </a:pP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评分：</a:t>
            </a:r>
            <a:r>
              <a:rPr kumimoji="0" lang="zh-CN" altLang="zh-CN" sz="2400" b="0" i="0" u="none" strike="noStrike" kern="0" cap="none" spc="0" normalizeH="0" baseline="0" noProof="0" dirty="0">
                <a:ln>
                  <a:noFill/>
                </a:ln>
                <a:solidFill>
                  <a:schemeClr val="tx1"/>
                </a:solidFill>
                <a:effectLst/>
                <a:uLnTx/>
                <a:uFillTx/>
                <a:latin typeface="+mn-lt"/>
                <a:ea typeface="+mn-ea"/>
                <a:cs typeface="+mn-cs"/>
              </a:rPr>
              <a:t>创新基础</a:t>
            </a:r>
            <a:r>
              <a:rPr kumimoji="0" lang="zh-CN" altLang="en-US" sz="2400" b="0" i="0" u="none" strike="noStrike" kern="0" cap="none" spc="0" normalizeH="0" baseline="0" noProof="0" dirty="0">
                <a:ln>
                  <a:noFill/>
                </a:ln>
                <a:solidFill>
                  <a:schemeClr val="tx1"/>
                </a:solidFill>
                <a:effectLst/>
                <a:uLnTx/>
                <a:uFillTx/>
                <a:latin typeface="+mn-lt"/>
                <a:ea typeface="+mn-ea"/>
                <a:cs typeface="+mn-cs"/>
              </a:rPr>
              <a:t>、投入、绩效、成长性</a:t>
            </a:r>
            <a:endParaRPr kumimoji="0" lang="zh-CN" altLang="en-US" sz="24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标题 1"/>
          <p:cNvSpPr>
            <a:spLocks noGrp="1"/>
          </p:cNvSpPr>
          <p:nvPr>
            <p:ph type="title"/>
          </p:nvPr>
        </p:nvSpPr>
        <p:spPr>
          <a:xfrm>
            <a:off x="619125" y="857250"/>
            <a:ext cx="8229600" cy="1012825"/>
          </a:xfrm>
        </p:spPr>
        <p:txBody>
          <a:bodyPr wrap="square" lIns="91440" tIns="45720" rIns="91440" bIns="45720" anchor="ctr"/>
          <a:p>
            <a:r>
              <a:rPr lang="zh-CN" altLang="en-US" sz="4000" b="1" dirty="0">
                <a:solidFill>
                  <a:srgbClr val="FF0000"/>
                </a:solidFill>
                <a:latin typeface="黑体" panose="02010609060101010101" pitchFamily="49" charset="-122"/>
                <a:ea typeface="黑体" panose="02010609060101010101" pitchFamily="49" charset="-122"/>
              </a:rPr>
              <a:t>扶持措施</a:t>
            </a:r>
            <a:endParaRPr lang="zh-CN" altLang="en-US" sz="4000" b="1" dirty="0">
              <a:solidFill>
                <a:srgbClr val="FF0000"/>
              </a:solidFill>
              <a:latin typeface="黑体" panose="02010609060101010101" pitchFamily="49" charset="-122"/>
              <a:ea typeface="黑体" panose="02010609060101010101" pitchFamily="49" charset="-122"/>
            </a:endParaRPr>
          </a:p>
        </p:txBody>
      </p:sp>
      <p:grpSp>
        <p:nvGrpSpPr>
          <p:cNvPr id="7170" name="组合 3"/>
          <p:cNvGrpSpPr/>
          <p:nvPr/>
        </p:nvGrpSpPr>
        <p:grpSpPr>
          <a:xfrm>
            <a:off x="371475" y="857250"/>
            <a:ext cx="8578850" cy="5916613"/>
            <a:chOff x="-92" y="1238"/>
            <a:chExt cx="13510" cy="9316"/>
          </a:xfrm>
        </p:grpSpPr>
        <p:grpSp>
          <p:nvGrpSpPr>
            <p:cNvPr id="7171" name="组合 2"/>
            <p:cNvGrpSpPr/>
            <p:nvPr/>
          </p:nvGrpSpPr>
          <p:grpSpPr>
            <a:xfrm>
              <a:off x="-92" y="1237"/>
              <a:ext cx="13510" cy="8722"/>
              <a:chOff x="-58737" y="785794"/>
              <a:chExt cx="8578850" cy="5538806"/>
            </a:xfrm>
          </p:grpSpPr>
          <p:grpSp>
            <p:nvGrpSpPr>
              <p:cNvPr id="7172" name="组合 1"/>
              <p:cNvGrpSpPr/>
              <p:nvPr/>
            </p:nvGrpSpPr>
            <p:grpSpPr>
              <a:xfrm>
                <a:off x="-58737" y="1643063"/>
                <a:ext cx="8302625" cy="4681537"/>
                <a:chOff x="-58737" y="1643063"/>
                <a:chExt cx="8302625" cy="4681537"/>
              </a:xfrm>
            </p:grpSpPr>
            <p:grpSp>
              <p:nvGrpSpPr>
                <p:cNvPr id="7173" name="Group 3"/>
                <p:cNvGrpSpPr/>
                <p:nvPr/>
              </p:nvGrpSpPr>
              <p:grpSpPr>
                <a:xfrm>
                  <a:off x="-58737" y="1643063"/>
                  <a:ext cx="8302625" cy="4681537"/>
                  <a:chOff x="-37" y="1207"/>
                  <a:chExt cx="5230" cy="2949"/>
                </a:xfrm>
              </p:grpSpPr>
              <p:sp>
                <p:nvSpPr>
                  <p:cNvPr id="7174" name="Line 4"/>
                  <p:cNvSpPr/>
                  <p:nvPr/>
                </p:nvSpPr>
                <p:spPr>
                  <a:xfrm flipV="1">
                    <a:off x="5193" y="1207"/>
                    <a:ext cx="0" cy="2949"/>
                  </a:xfrm>
                  <a:prstGeom prst="line">
                    <a:avLst/>
                  </a:prstGeom>
                  <a:ln w="19050" cap="flat" cmpd="sng">
                    <a:solidFill>
                      <a:schemeClr val="tx1"/>
                    </a:solidFill>
                    <a:prstDash val="solid"/>
                    <a:round/>
                    <a:headEnd type="none" w="med" len="med"/>
                    <a:tailEnd type="triangle" w="med" len="lg"/>
                  </a:ln>
                </p:spPr>
              </p:sp>
              <p:sp>
                <p:nvSpPr>
                  <p:cNvPr id="7175" name="AutoShape 5"/>
                  <p:cNvSpPr/>
                  <p:nvPr/>
                </p:nvSpPr>
                <p:spPr>
                  <a:xfrm>
                    <a:off x="1564" y="3475"/>
                    <a:ext cx="1225" cy="590"/>
                  </a:xfrm>
                  <a:prstGeom prst="cube">
                    <a:avLst>
                      <a:gd name="adj" fmla="val 52713"/>
                    </a:avLst>
                  </a:prstGeom>
                  <a:gradFill rotWithShape="1">
                    <a:gsLst>
                      <a:gs pos="0">
                        <a:srgbClr val="FFCC00"/>
                      </a:gs>
                      <a:gs pos="100000">
                        <a:srgbClr val="765E00"/>
                      </a:gs>
                    </a:gsLst>
                    <a:lin ang="18900000" scaled="1"/>
                    <a:tileRect/>
                  </a:gradFill>
                  <a:ln w="9525">
                    <a:noFill/>
                  </a:ln>
                </p:spPr>
                <p:txBody>
                  <a:bodyPr wrap="none" anchor="ctr"/>
                  <a:p>
                    <a:pPr algn="ctr" eaLnBrk="0" hangingPunct="0"/>
                    <a:endParaRPr lang="zh-CN" altLang="zh-CN" dirty="0">
                      <a:latin typeface="华文彩云" panose="02010800040101010101" pitchFamily="2" charset="-122"/>
                      <a:ea typeface="华文彩云" panose="02010800040101010101" pitchFamily="2" charset="-122"/>
                    </a:endParaRPr>
                  </a:p>
                </p:txBody>
              </p:sp>
              <p:sp>
                <p:nvSpPr>
                  <p:cNvPr id="7176" name="AutoShape 6"/>
                  <p:cNvSpPr/>
                  <p:nvPr/>
                </p:nvSpPr>
                <p:spPr>
                  <a:xfrm>
                    <a:off x="2789" y="2885"/>
                    <a:ext cx="1225" cy="590"/>
                  </a:xfrm>
                  <a:prstGeom prst="cube">
                    <a:avLst>
                      <a:gd name="adj" fmla="val 52713"/>
                    </a:avLst>
                  </a:prstGeom>
                  <a:gradFill rotWithShape="1">
                    <a:gsLst>
                      <a:gs pos="0">
                        <a:srgbClr val="FF6600"/>
                      </a:gs>
                      <a:gs pos="100000">
                        <a:srgbClr val="762F00"/>
                      </a:gs>
                    </a:gsLst>
                    <a:lin ang="18900000" scaled="1"/>
                    <a:tileRect/>
                  </a:gradFill>
                  <a:ln w="9525">
                    <a:noFill/>
                  </a:ln>
                </p:spPr>
                <p:txBody>
                  <a:bodyPr wrap="none" anchor="ctr"/>
                  <a:p>
                    <a:pPr algn="ctr" eaLnBrk="0" hangingPunct="0"/>
                    <a:endParaRPr lang="zh-CN" altLang="zh-CN" dirty="0">
                      <a:latin typeface="华文彩云" panose="02010800040101010101" pitchFamily="2" charset="-122"/>
                      <a:ea typeface="华文彩云" panose="02010800040101010101" pitchFamily="2" charset="-122"/>
                    </a:endParaRPr>
                  </a:p>
                </p:txBody>
              </p:sp>
              <p:sp>
                <p:nvSpPr>
                  <p:cNvPr id="7177" name="AutoShape 7"/>
                  <p:cNvSpPr/>
                  <p:nvPr/>
                </p:nvSpPr>
                <p:spPr>
                  <a:xfrm>
                    <a:off x="4014" y="2295"/>
                    <a:ext cx="1179" cy="590"/>
                  </a:xfrm>
                  <a:prstGeom prst="cube">
                    <a:avLst>
                      <a:gd name="adj" fmla="val 52713"/>
                    </a:avLst>
                  </a:prstGeom>
                  <a:gradFill rotWithShape="1">
                    <a:gsLst>
                      <a:gs pos="0">
                        <a:srgbClr val="D70028"/>
                      </a:gs>
                      <a:gs pos="100000">
                        <a:srgbClr val="630013"/>
                      </a:gs>
                    </a:gsLst>
                    <a:lin ang="18900000" scaled="1"/>
                    <a:tileRect/>
                  </a:gradFill>
                  <a:ln w="9525">
                    <a:noFill/>
                  </a:ln>
                </p:spPr>
                <p:txBody>
                  <a:bodyPr wrap="none" anchor="ctr"/>
                  <a:p>
                    <a:pPr algn="ctr" eaLnBrk="0" hangingPunct="0"/>
                    <a:endParaRPr lang="zh-CN" altLang="zh-CN" dirty="0">
                      <a:latin typeface="华文彩云" panose="02010800040101010101" pitchFamily="2" charset="-122"/>
                      <a:ea typeface="华文彩云" panose="02010800040101010101" pitchFamily="2" charset="-122"/>
                    </a:endParaRPr>
                  </a:p>
                </p:txBody>
              </p:sp>
              <p:grpSp>
                <p:nvGrpSpPr>
                  <p:cNvPr id="7178" name="Group 8"/>
                  <p:cNvGrpSpPr/>
                  <p:nvPr/>
                </p:nvGrpSpPr>
                <p:grpSpPr>
                  <a:xfrm>
                    <a:off x="1882" y="3021"/>
                    <a:ext cx="635" cy="726"/>
                    <a:chOff x="1882" y="3021"/>
                    <a:chExt cx="635" cy="726"/>
                  </a:xfrm>
                </p:grpSpPr>
                <p:sp>
                  <p:nvSpPr>
                    <p:cNvPr id="7179" name="Oval 9"/>
                    <p:cNvSpPr/>
                    <p:nvPr/>
                  </p:nvSpPr>
                  <p:spPr>
                    <a:xfrm>
                      <a:off x="1882" y="3520"/>
                      <a:ext cx="635" cy="227"/>
                    </a:xfrm>
                    <a:prstGeom prst="ellipse">
                      <a:avLst/>
                    </a:prstGeom>
                    <a:gradFill rotWithShape="1">
                      <a:gsLst>
                        <a:gs pos="0">
                          <a:srgbClr val="333333"/>
                        </a:gs>
                        <a:gs pos="100000">
                          <a:srgbClr val="181818">
                            <a:alpha val="0"/>
                          </a:srgbClr>
                        </a:gs>
                      </a:gsLst>
                      <a:path path="shape">
                        <a:fillToRect l="50000" t="50000" r="50000" b="50000"/>
                      </a:path>
                      <a:tileRect/>
                    </a:gradFill>
                    <a:ln w="9525">
                      <a:noFill/>
                    </a:ln>
                  </p:spPr>
                  <p:txBody>
                    <a:bodyPr wrap="none" anchor="ctr"/>
                    <a:p>
                      <a:pPr algn="ctr" eaLnBrk="0" hangingPunct="0"/>
                      <a:endParaRPr lang="zh-CN" altLang="zh-CN" dirty="0">
                        <a:latin typeface="华文彩云" panose="02010800040101010101" pitchFamily="2" charset="-122"/>
                        <a:ea typeface="华文彩云" panose="02010800040101010101" pitchFamily="2" charset="-122"/>
                      </a:endParaRPr>
                    </a:p>
                  </p:txBody>
                </p:sp>
                <p:grpSp>
                  <p:nvGrpSpPr>
                    <p:cNvPr id="7180" name="Group 10"/>
                    <p:cNvGrpSpPr/>
                    <p:nvPr/>
                  </p:nvGrpSpPr>
                  <p:grpSpPr>
                    <a:xfrm>
                      <a:off x="1891" y="3021"/>
                      <a:ext cx="626" cy="625"/>
                      <a:chOff x="1891" y="3021"/>
                      <a:chExt cx="626" cy="625"/>
                    </a:xfrm>
                  </p:grpSpPr>
                  <p:sp>
                    <p:nvSpPr>
                      <p:cNvPr id="7181" name="Oval 11"/>
                      <p:cNvSpPr/>
                      <p:nvPr/>
                    </p:nvSpPr>
                    <p:spPr>
                      <a:xfrm>
                        <a:off x="1891" y="3021"/>
                        <a:ext cx="626" cy="625"/>
                      </a:xfrm>
                      <a:prstGeom prst="ellipse">
                        <a:avLst/>
                      </a:prstGeom>
                      <a:gradFill rotWithShape="1">
                        <a:gsLst>
                          <a:gs pos="0">
                            <a:srgbClr val="5F6464"/>
                          </a:gs>
                          <a:gs pos="100000">
                            <a:srgbClr val="CDD9D9"/>
                          </a:gs>
                        </a:gsLst>
                        <a:lin ang="5400000" scaled="1"/>
                        <a:tileRect/>
                      </a:gradFill>
                      <a:ln w="9525">
                        <a:noFill/>
                      </a:ln>
                    </p:spPr>
                    <p:txBody>
                      <a:bodyPr vert="eaVert" wrap="none" anchor="ctr"/>
                      <a:p>
                        <a:pPr algn="ctr" eaLnBrk="0" hangingPunct="0"/>
                        <a:endParaRPr lang="zh-CN" altLang="zh-CN" dirty="0">
                          <a:latin typeface="华文彩云" panose="02010800040101010101" pitchFamily="2" charset="-122"/>
                          <a:ea typeface="华文彩云" panose="02010800040101010101" pitchFamily="2" charset="-122"/>
                        </a:endParaRPr>
                      </a:p>
                    </p:txBody>
                  </p:sp>
                  <p:sp>
                    <p:nvSpPr>
                      <p:cNvPr id="7182" name="Oval 12"/>
                      <p:cNvSpPr/>
                      <p:nvPr/>
                    </p:nvSpPr>
                    <p:spPr>
                      <a:xfrm>
                        <a:off x="1900" y="3021"/>
                        <a:ext cx="600" cy="601"/>
                      </a:xfrm>
                      <a:prstGeom prst="ellipse">
                        <a:avLst/>
                      </a:prstGeom>
                      <a:gradFill rotWithShape="1">
                        <a:gsLst>
                          <a:gs pos="0">
                            <a:srgbClr val="CDD9D9">
                              <a:alpha val="0"/>
                            </a:srgbClr>
                          </a:gs>
                          <a:gs pos="100000">
                            <a:srgbClr val="EEF2F2"/>
                          </a:gs>
                        </a:gsLst>
                        <a:lin ang="5400000" scaled="1"/>
                        <a:tileRect/>
                      </a:gradFill>
                      <a:ln w="9525">
                        <a:noFill/>
                      </a:ln>
                    </p:spPr>
                    <p:txBody>
                      <a:bodyPr vert="eaVert" wrap="none" anchor="ctr"/>
                      <a:p>
                        <a:pPr algn="ctr" eaLnBrk="0" hangingPunct="0"/>
                        <a:endParaRPr lang="zh-CN" altLang="zh-CN" dirty="0">
                          <a:latin typeface="华文彩云" panose="02010800040101010101" pitchFamily="2" charset="-122"/>
                          <a:ea typeface="华文彩云" panose="02010800040101010101" pitchFamily="2" charset="-122"/>
                        </a:endParaRPr>
                      </a:p>
                    </p:txBody>
                  </p:sp>
                  <p:sp>
                    <p:nvSpPr>
                      <p:cNvPr id="7183" name="Oval 13"/>
                      <p:cNvSpPr/>
                      <p:nvPr/>
                    </p:nvSpPr>
                    <p:spPr>
                      <a:xfrm>
                        <a:off x="1919" y="3021"/>
                        <a:ext cx="569" cy="570"/>
                      </a:xfrm>
                      <a:prstGeom prst="ellipse">
                        <a:avLst/>
                      </a:prstGeom>
                      <a:gradFill rotWithShape="1">
                        <a:gsLst>
                          <a:gs pos="0">
                            <a:srgbClr val="A2ACAC"/>
                          </a:gs>
                          <a:gs pos="100000">
                            <a:srgbClr val="CDD9D9">
                              <a:alpha val="50000"/>
                            </a:srgbClr>
                          </a:gs>
                        </a:gsLst>
                        <a:lin ang="5400000" scaled="1"/>
                        <a:tileRect/>
                      </a:gradFill>
                      <a:ln w="9525">
                        <a:noFill/>
                      </a:ln>
                    </p:spPr>
                    <p:txBody>
                      <a:bodyPr vert="eaVert" wrap="none" anchor="ctr"/>
                      <a:p>
                        <a:pPr algn="ctr" eaLnBrk="0" hangingPunct="0"/>
                        <a:endParaRPr lang="zh-CN" altLang="zh-CN" dirty="0">
                          <a:latin typeface="华文彩云" panose="02010800040101010101" pitchFamily="2" charset="-122"/>
                          <a:ea typeface="华文彩云" panose="02010800040101010101" pitchFamily="2" charset="-122"/>
                        </a:endParaRPr>
                      </a:p>
                    </p:txBody>
                  </p:sp>
                  <p:sp>
                    <p:nvSpPr>
                      <p:cNvPr id="7184" name="Oval 14"/>
                      <p:cNvSpPr/>
                      <p:nvPr/>
                    </p:nvSpPr>
                    <p:spPr>
                      <a:xfrm>
                        <a:off x="1955" y="3021"/>
                        <a:ext cx="499" cy="499"/>
                      </a:xfrm>
                      <a:prstGeom prst="ellipse">
                        <a:avLst/>
                      </a:prstGeom>
                      <a:gradFill rotWithShape="1">
                        <a:gsLst>
                          <a:gs pos="0">
                            <a:srgbClr val="FFFFFF"/>
                          </a:gs>
                          <a:gs pos="100000">
                            <a:srgbClr val="CDD9D9">
                              <a:alpha val="39998"/>
                            </a:srgbClr>
                          </a:gs>
                        </a:gsLst>
                        <a:lin ang="5400000" scaled="1"/>
                        <a:tileRect/>
                      </a:gradFill>
                      <a:ln w="9525">
                        <a:noFill/>
                      </a:ln>
                    </p:spPr>
                    <p:txBody>
                      <a:bodyPr vert="eaVert" wrap="none" anchor="ctr"/>
                      <a:p>
                        <a:pPr algn="ctr" eaLnBrk="0" hangingPunct="0"/>
                        <a:endParaRPr lang="zh-CN" altLang="zh-CN" dirty="0">
                          <a:latin typeface="华文彩云" panose="02010800040101010101" pitchFamily="2" charset="-122"/>
                          <a:ea typeface="华文彩云" panose="02010800040101010101" pitchFamily="2" charset="-122"/>
                        </a:endParaRPr>
                      </a:p>
                    </p:txBody>
                  </p:sp>
                </p:grpSp>
              </p:grpSp>
              <p:grpSp>
                <p:nvGrpSpPr>
                  <p:cNvPr id="7185" name="Group 15"/>
                  <p:cNvGrpSpPr/>
                  <p:nvPr/>
                </p:nvGrpSpPr>
                <p:grpSpPr>
                  <a:xfrm>
                    <a:off x="3106" y="2422"/>
                    <a:ext cx="635" cy="726"/>
                    <a:chOff x="3106" y="2422"/>
                    <a:chExt cx="635" cy="726"/>
                  </a:xfrm>
                </p:grpSpPr>
                <p:sp>
                  <p:nvSpPr>
                    <p:cNvPr id="7186" name="Oval 16"/>
                    <p:cNvSpPr/>
                    <p:nvPr/>
                  </p:nvSpPr>
                  <p:spPr>
                    <a:xfrm>
                      <a:off x="3106" y="2921"/>
                      <a:ext cx="635" cy="227"/>
                    </a:xfrm>
                    <a:prstGeom prst="ellipse">
                      <a:avLst/>
                    </a:prstGeom>
                    <a:gradFill rotWithShape="1">
                      <a:gsLst>
                        <a:gs pos="0">
                          <a:srgbClr val="333333"/>
                        </a:gs>
                        <a:gs pos="100000">
                          <a:srgbClr val="181818">
                            <a:alpha val="0"/>
                          </a:srgbClr>
                        </a:gs>
                      </a:gsLst>
                      <a:path path="shape">
                        <a:fillToRect l="50000" t="50000" r="50000" b="50000"/>
                      </a:path>
                      <a:tileRect/>
                    </a:gradFill>
                    <a:ln w="9525">
                      <a:noFill/>
                    </a:ln>
                  </p:spPr>
                  <p:txBody>
                    <a:bodyPr wrap="none" anchor="ctr"/>
                    <a:p>
                      <a:pPr algn="ctr" eaLnBrk="0" hangingPunct="0"/>
                      <a:endParaRPr lang="zh-CN" altLang="zh-CN" dirty="0">
                        <a:latin typeface="华文彩云" panose="02010800040101010101" pitchFamily="2" charset="-122"/>
                        <a:ea typeface="华文彩云" panose="02010800040101010101" pitchFamily="2" charset="-122"/>
                      </a:endParaRPr>
                    </a:p>
                  </p:txBody>
                </p:sp>
                <p:grpSp>
                  <p:nvGrpSpPr>
                    <p:cNvPr id="7187" name="Group 17"/>
                    <p:cNvGrpSpPr/>
                    <p:nvPr/>
                  </p:nvGrpSpPr>
                  <p:grpSpPr>
                    <a:xfrm>
                      <a:off x="3115" y="2422"/>
                      <a:ext cx="626" cy="625"/>
                      <a:chOff x="3115" y="2422"/>
                      <a:chExt cx="626" cy="625"/>
                    </a:xfrm>
                  </p:grpSpPr>
                  <p:sp>
                    <p:nvSpPr>
                      <p:cNvPr id="7188" name="Oval 18"/>
                      <p:cNvSpPr/>
                      <p:nvPr/>
                    </p:nvSpPr>
                    <p:spPr>
                      <a:xfrm>
                        <a:off x="3115" y="2422"/>
                        <a:ext cx="626" cy="625"/>
                      </a:xfrm>
                      <a:prstGeom prst="ellipse">
                        <a:avLst/>
                      </a:prstGeom>
                      <a:gradFill rotWithShape="1">
                        <a:gsLst>
                          <a:gs pos="0">
                            <a:srgbClr val="5F6464"/>
                          </a:gs>
                          <a:gs pos="100000">
                            <a:srgbClr val="CDD9D9"/>
                          </a:gs>
                        </a:gsLst>
                        <a:lin ang="5400000" scaled="1"/>
                        <a:tileRect/>
                      </a:gradFill>
                      <a:ln w="9525">
                        <a:noFill/>
                      </a:ln>
                    </p:spPr>
                    <p:txBody>
                      <a:bodyPr vert="eaVert" wrap="none" anchor="ctr"/>
                      <a:p>
                        <a:pPr algn="ctr" eaLnBrk="0" hangingPunct="0"/>
                        <a:endParaRPr lang="zh-CN" altLang="zh-CN" dirty="0">
                          <a:latin typeface="华文彩云" panose="02010800040101010101" pitchFamily="2" charset="-122"/>
                          <a:ea typeface="华文彩云" panose="02010800040101010101" pitchFamily="2" charset="-122"/>
                        </a:endParaRPr>
                      </a:p>
                    </p:txBody>
                  </p:sp>
                  <p:sp>
                    <p:nvSpPr>
                      <p:cNvPr id="7189" name="Oval 19"/>
                      <p:cNvSpPr/>
                      <p:nvPr/>
                    </p:nvSpPr>
                    <p:spPr>
                      <a:xfrm>
                        <a:off x="3124" y="2422"/>
                        <a:ext cx="601" cy="601"/>
                      </a:xfrm>
                      <a:prstGeom prst="ellipse">
                        <a:avLst/>
                      </a:prstGeom>
                      <a:gradFill rotWithShape="1">
                        <a:gsLst>
                          <a:gs pos="0">
                            <a:srgbClr val="CDD9D9">
                              <a:alpha val="0"/>
                            </a:srgbClr>
                          </a:gs>
                          <a:gs pos="100000">
                            <a:srgbClr val="EEF2F2"/>
                          </a:gs>
                        </a:gsLst>
                        <a:lin ang="5400000" scaled="1"/>
                        <a:tileRect/>
                      </a:gradFill>
                      <a:ln w="9525">
                        <a:noFill/>
                      </a:ln>
                    </p:spPr>
                    <p:txBody>
                      <a:bodyPr vert="eaVert" wrap="none" anchor="ctr"/>
                      <a:p>
                        <a:pPr algn="ctr" eaLnBrk="0" hangingPunct="0"/>
                        <a:endParaRPr lang="zh-CN" altLang="zh-CN" dirty="0">
                          <a:latin typeface="华文彩云" panose="02010800040101010101" pitchFamily="2" charset="-122"/>
                          <a:ea typeface="华文彩云" panose="02010800040101010101" pitchFamily="2" charset="-122"/>
                        </a:endParaRPr>
                      </a:p>
                    </p:txBody>
                  </p:sp>
                  <p:sp>
                    <p:nvSpPr>
                      <p:cNvPr id="7190" name="Oval 20"/>
                      <p:cNvSpPr/>
                      <p:nvPr/>
                    </p:nvSpPr>
                    <p:spPr>
                      <a:xfrm>
                        <a:off x="3144" y="2422"/>
                        <a:ext cx="568" cy="570"/>
                      </a:xfrm>
                      <a:prstGeom prst="ellipse">
                        <a:avLst/>
                      </a:prstGeom>
                      <a:gradFill rotWithShape="1">
                        <a:gsLst>
                          <a:gs pos="0">
                            <a:srgbClr val="A2ACAC"/>
                          </a:gs>
                          <a:gs pos="100000">
                            <a:srgbClr val="CDD9D9">
                              <a:alpha val="50000"/>
                            </a:srgbClr>
                          </a:gs>
                        </a:gsLst>
                        <a:lin ang="5400000" scaled="1"/>
                        <a:tileRect/>
                      </a:gradFill>
                      <a:ln w="9525">
                        <a:noFill/>
                      </a:ln>
                    </p:spPr>
                    <p:txBody>
                      <a:bodyPr vert="eaVert" wrap="none" anchor="ctr"/>
                      <a:p>
                        <a:pPr algn="ctr" eaLnBrk="0" hangingPunct="0"/>
                        <a:endParaRPr lang="zh-CN" altLang="zh-CN" dirty="0">
                          <a:latin typeface="华文彩云" panose="02010800040101010101" pitchFamily="2" charset="-122"/>
                          <a:ea typeface="华文彩云" panose="02010800040101010101" pitchFamily="2" charset="-122"/>
                        </a:endParaRPr>
                      </a:p>
                    </p:txBody>
                  </p:sp>
                  <p:sp>
                    <p:nvSpPr>
                      <p:cNvPr id="7191" name="Oval 21"/>
                      <p:cNvSpPr/>
                      <p:nvPr/>
                    </p:nvSpPr>
                    <p:spPr>
                      <a:xfrm>
                        <a:off x="3180" y="2422"/>
                        <a:ext cx="498" cy="499"/>
                      </a:xfrm>
                      <a:prstGeom prst="ellipse">
                        <a:avLst/>
                      </a:prstGeom>
                      <a:gradFill rotWithShape="1">
                        <a:gsLst>
                          <a:gs pos="0">
                            <a:srgbClr val="FFFFFF"/>
                          </a:gs>
                          <a:gs pos="100000">
                            <a:srgbClr val="CDD9D9">
                              <a:alpha val="39998"/>
                            </a:srgbClr>
                          </a:gs>
                        </a:gsLst>
                        <a:lin ang="5400000" scaled="1"/>
                        <a:tileRect/>
                      </a:gradFill>
                      <a:ln w="9525">
                        <a:noFill/>
                      </a:ln>
                    </p:spPr>
                    <p:txBody>
                      <a:bodyPr vert="eaVert" wrap="none" anchor="ctr"/>
                      <a:p>
                        <a:pPr algn="ctr" eaLnBrk="0" hangingPunct="0"/>
                        <a:endParaRPr lang="zh-CN" altLang="zh-CN" dirty="0">
                          <a:latin typeface="华文彩云" panose="02010800040101010101" pitchFamily="2" charset="-122"/>
                          <a:ea typeface="华文彩云" panose="02010800040101010101" pitchFamily="2" charset="-122"/>
                        </a:endParaRPr>
                      </a:p>
                    </p:txBody>
                  </p:sp>
                </p:grpSp>
              </p:grpSp>
              <p:grpSp>
                <p:nvGrpSpPr>
                  <p:cNvPr id="7192" name="Group 22"/>
                  <p:cNvGrpSpPr/>
                  <p:nvPr/>
                </p:nvGrpSpPr>
                <p:grpSpPr>
                  <a:xfrm>
                    <a:off x="4331" y="1814"/>
                    <a:ext cx="635" cy="726"/>
                    <a:chOff x="4331" y="1814"/>
                    <a:chExt cx="635" cy="726"/>
                  </a:xfrm>
                </p:grpSpPr>
                <p:sp>
                  <p:nvSpPr>
                    <p:cNvPr id="7193" name="Oval 23"/>
                    <p:cNvSpPr/>
                    <p:nvPr/>
                  </p:nvSpPr>
                  <p:spPr>
                    <a:xfrm>
                      <a:off x="4331" y="2313"/>
                      <a:ext cx="635" cy="227"/>
                    </a:xfrm>
                    <a:prstGeom prst="ellipse">
                      <a:avLst/>
                    </a:prstGeom>
                    <a:gradFill rotWithShape="1">
                      <a:gsLst>
                        <a:gs pos="0">
                          <a:srgbClr val="333333"/>
                        </a:gs>
                        <a:gs pos="100000">
                          <a:srgbClr val="181818">
                            <a:alpha val="0"/>
                          </a:srgbClr>
                        </a:gs>
                      </a:gsLst>
                      <a:path path="shape">
                        <a:fillToRect l="50000" t="50000" r="50000" b="50000"/>
                      </a:path>
                      <a:tileRect/>
                    </a:gradFill>
                    <a:ln w="9525">
                      <a:noFill/>
                    </a:ln>
                  </p:spPr>
                  <p:txBody>
                    <a:bodyPr wrap="none" anchor="ctr"/>
                    <a:p>
                      <a:pPr algn="ctr" eaLnBrk="0" hangingPunct="0"/>
                      <a:endParaRPr lang="zh-CN" altLang="zh-CN" dirty="0">
                        <a:latin typeface="华文彩云" panose="02010800040101010101" pitchFamily="2" charset="-122"/>
                        <a:ea typeface="华文彩云" panose="02010800040101010101" pitchFamily="2" charset="-122"/>
                      </a:endParaRPr>
                    </a:p>
                  </p:txBody>
                </p:sp>
                <p:grpSp>
                  <p:nvGrpSpPr>
                    <p:cNvPr id="7194" name="Group 24"/>
                    <p:cNvGrpSpPr/>
                    <p:nvPr/>
                  </p:nvGrpSpPr>
                  <p:grpSpPr>
                    <a:xfrm>
                      <a:off x="4340" y="1814"/>
                      <a:ext cx="626" cy="625"/>
                      <a:chOff x="4340" y="1814"/>
                      <a:chExt cx="626" cy="625"/>
                    </a:xfrm>
                  </p:grpSpPr>
                  <p:sp>
                    <p:nvSpPr>
                      <p:cNvPr id="7195" name="Oval 25"/>
                      <p:cNvSpPr/>
                      <p:nvPr/>
                    </p:nvSpPr>
                    <p:spPr>
                      <a:xfrm>
                        <a:off x="4340" y="1814"/>
                        <a:ext cx="626" cy="625"/>
                      </a:xfrm>
                      <a:prstGeom prst="ellipse">
                        <a:avLst/>
                      </a:prstGeom>
                      <a:gradFill rotWithShape="1">
                        <a:gsLst>
                          <a:gs pos="0">
                            <a:srgbClr val="5F6464"/>
                          </a:gs>
                          <a:gs pos="100000">
                            <a:srgbClr val="CDD9D9"/>
                          </a:gs>
                        </a:gsLst>
                        <a:lin ang="5400000" scaled="1"/>
                        <a:tileRect/>
                      </a:gradFill>
                      <a:ln w="9525">
                        <a:noFill/>
                      </a:ln>
                    </p:spPr>
                    <p:txBody>
                      <a:bodyPr vert="eaVert" wrap="none" anchor="ctr"/>
                      <a:p>
                        <a:pPr algn="ctr" eaLnBrk="0" hangingPunct="0"/>
                        <a:endParaRPr lang="zh-CN" altLang="zh-CN" dirty="0">
                          <a:latin typeface="华文彩云" panose="02010800040101010101" pitchFamily="2" charset="-122"/>
                          <a:ea typeface="华文彩云" panose="02010800040101010101" pitchFamily="2" charset="-122"/>
                        </a:endParaRPr>
                      </a:p>
                    </p:txBody>
                  </p:sp>
                  <p:sp>
                    <p:nvSpPr>
                      <p:cNvPr id="7196" name="Oval 26"/>
                      <p:cNvSpPr/>
                      <p:nvPr/>
                    </p:nvSpPr>
                    <p:spPr>
                      <a:xfrm>
                        <a:off x="4349" y="1814"/>
                        <a:ext cx="601" cy="601"/>
                      </a:xfrm>
                      <a:prstGeom prst="ellipse">
                        <a:avLst/>
                      </a:prstGeom>
                      <a:gradFill rotWithShape="1">
                        <a:gsLst>
                          <a:gs pos="0">
                            <a:srgbClr val="CDD9D9">
                              <a:alpha val="0"/>
                            </a:srgbClr>
                          </a:gs>
                          <a:gs pos="100000">
                            <a:srgbClr val="EEF2F2"/>
                          </a:gs>
                        </a:gsLst>
                        <a:lin ang="5400000" scaled="1"/>
                        <a:tileRect/>
                      </a:gradFill>
                      <a:ln w="9525">
                        <a:noFill/>
                      </a:ln>
                    </p:spPr>
                    <p:txBody>
                      <a:bodyPr vert="eaVert" wrap="none" anchor="ctr"/>
                      <a:p>
                        <a:pPr algn="ctr" eaLnBrk="0" hangingPunct="0"/>
                        <a:endParaRPr lang="zh-CN" altLang="zh-CN" dirty="0">
                          <a:latin typeface="华文彩云" panose="02010800040101010101" pitchFamily="2" charset="-122"/>
                          <a:ea typeface="华文彩云" panose="02010800040101010101" pitchFamily="2" charset="-122"/>
                        </a:endParaRPr>
                      </a:p>
                    </p:txBody>
                  </p:sp>
                  <p:sp>
                    <p:nvSpPr>
                      <p:cNvPr id="7197" name="Oval 27"/>
                      <p:cNvSpPr/>
                      <p:nvPr/>
                    </p:nvSpPr>
                    <p:spPr>
                      <a:xfrm>
                        <a:off x="4368" y="1814"/>
                        <a:ext cx="568" cy="570"/>
                      </a:xfrm>
                      <a:prstGeom prst="ellipse">
                        <a:avLst/>
                      </a:prstGeom>
                      <a:gradFill rotWithShape="1">
                        <a:gsLst>
                          <a:gs pos="0">
                            <a:srgbClr val="A2ACAC"/>
                          </a:gs>
                          <a:gs pos="100000">
                            <a:srgbClr val="CDD9D9">
                              <a:alpha val="50000"/>
                            </a:srgbClr>
                          </a:gs>
                        </a:gsLst>
                        <a:lin ang="5400000" scaled="1"/>
                        <a:tileRect/>
                      </a:gradFill>
                      <a:ln w="9525">
                        <a:noFill/>
                      </a:ln>
                    </p:spPr>
                    <p:txBody>
                      <a:bodyPr vert="eaVert" wrap="none" anchor="ctr"/>
                      <a:p>
                        <a:pPr algn="ctr" eaLnBrk="0" hangingPunct="0"/>
                        <a:endParaRPr lang="zh-CN" altLang="zh-CN" dirty="0">
                          <a:latin typeface="华文彩云" panose="02010800040101010101" pitchFamily="2" charset="-122"/>
                          <a:ea typeface="华文彩云" panose="02010800040101010101" pitchFamily="2" charset="-122"/>
                        </a:endParaRPr>
                      </a:p>
                    </p:txBody>
                  </p:sp>
                  <p:sp>
                    <p:nvSpPr>
                      <p:cNvPr id="7198" name="Oval 28"/>
                      <p:cNvSpPr/>
                      <p:nvPr/>
                    </p:nvSpPr>
                    <p:spPr>
                      <a:xfrm>
                        <a:off x="4404" y="1814"/>
                        <a:ext cx="499" cy="499"/>
                      </a:xfrm>
                      <a:prstGeom prst="ellipse">
                        <a:avLst/>
                      </a:prstGeom>
                      <a:gradFill rotWithShape="1">
                        <a:gsLst>
                          <a:gs pos="0">
                            <a:srgbClr val="FFFFFF"/>
                          </a:gs>
                          <a:gs pos="100000">
                            <a:srgbClr val="CDD9D9">
                              <a:alpha val="39998"/>
                            </a:srgbClr>
                          </a:gs>
                        </a:gsLst>
                        <a:lin ang="5400000" scaled="1"/>
                        <a:tileRect/>
                      </a:gradFill>
                      <a:ln w="9525">
                        <a:noFill/>
                      </a:ln>
                    </p:spPr>
                    <p:txBody>
                      <a:bodyPr vert="eaVert" wrap="none" anchor="ctr"/>
                      <a:p>
                        <a:pPr algn="ctr" eaLnBrk="0" hangingPunct="0"/>
                        <a:endParaRPr lang="zh-CN" altLang="zh-CN" dirty="0">
                          <a:latin typeface="华文彩云" panose="02010800040101010101" pitchFamily="2" charset="-122"/>
                          <a:ea typeface="华文彩云" panose="02010800040101010101" pitchFamily="2" charset="-122"/>
                        </a:endParaRPr>
                      </a:p>
                    </p:txBody>
                  </p:sp>
                </p:grpSp>
              </p:grpSp>
              <p:sp>
                <p:nvSpPr>
                  <p:cNvPr id="7199" name="Line 29"/>
                  <p:cNvSpPr/>
                  <p:nvPr/>
                </p:nvSpPr>
                <p:spPr>
                  <a:xfrm>
                    <a:off x="119" y="4138"/>
                    <a:ext cx="5074" cy="18"/>
                  </a:xfrm>
                  <a:prstGeom prst="line">
                    <a:avLst/>
                  </a:prstGeom>
                  <a:ln w="19050" cap="flat" cmpd="sng">
                    <a:solidFill>
                      <a:schemeClr val="tx1"/>
                    </a:solidFill>
                    <a:prstDash val="solid"/>
                    <a:round/>
                    <a:headEnd type="none" w="med" len="med"/>
                    <a:tailEnd type="none" w="med" len="med"/>
                  </a:ln>
                </p:spPr>
              </p:sp>
              <p:sp>
                <p:nvSpPr>
                  <p:cNvPr id="7200" name="Text Box 30"/>
                  <p:cNvSpPr txBox="1"/>
                  <p:nvPr/>
                </p:nvSpPr>
                <p:spPr>
                  <a:xfrm>
                    <a:off x="-37" y="3852"/>
                    <a:ext cx="1729" cy="213"/>
                  </a:xfrm>
                  <a:prstGeom prst="rect">
                    <a:avLst/>
                  </a:prstGeom>
                  <a:noFill/>
                  <a:ln w="9525">
                    <a:noFill/>
                  </a:ln>
                </p:spPr>
                <p:txBody>
                  <a:bodyPr anchor="t">
                    <a:spAutoFit/>
                  </a:bodyPr>
                  <a:p>
                    <a:pPr marL="342900" indent="-342900" algn="ctr">
                      <a:buBlip>
                        <a:blip r:embed="rId1"/>
                      </a:buBlip>
                    </a:pPr>
                    <a:r>
                      <a:rPr lang="zh-CN" altLang="en-US" sz="1600" dirty="0">
                        <a:solidFill>
                          <a:schemeClr val="tx1"/>
                        </a:solidFill>
                        <a:latin typeface="宋体" panose="02010600030101010101" pitchFamily="2" charset="-122"/>
                        <a:ea typeface="宋体" panose="02010600030101010101" pitchFamily="2" charset="-122"/>
                      </a:rPr>
                      <a:t>市级创新型试点企业</a:t>
                    </a:r>
                    <a:endParaRPr lang="zh-CN" altLang="en-US" sz="1600" dirty="0">
                      <a:solidFill>
                        <a:schemeClr val="tx1"/>
                      </a:solidFill>
                      <a:latin typeface="宋体" panose="02010600030101010101" pitchFamily="2" charset="-122"/>
                      <a:ea typeface="宋体" panose="02010600030101010101" pitchFamily="2" charset="-122"/>
                    </a:endParaRPr>
                  </a:p>
                </p:txBody>
              </p:sp>
              <p:sp>
                <p:nvSpPr>
                  <p:cNvPr id="7201" name="Text Box 31"/>
                  <p:cNvSpPr txBox="1"/>
                  <p:nvPr/>
                </p:nvSpPr>
                <p:spPr>
                  <a:xfrm>
                    <a:off x="578" y="3202"/>
                    <a:ext cx="1563" cy="211"/>
                  </a:xfrm>
                  <a:prstGeom prst="rect">
                    <a:avLst/>
                  </a:prstGeom>
                  <a:noFill/>
                  <a:ln w="9525">
                    <a:noFill/>
                  </a:ln>
                </p:spPr>
                <p:txBody>
                  <a:bodyPr wrap="square" anchor="t">
                    <a:spAutoFit/>
                  </a:bodyPr>
                  <a:p>
                    <a:pPr marL="342900" indent="-342900">
                      <a:buBlip>
                        <a:blip r:embed="rId1"/>
                      </a:buBlip>
                    </a:pPr>
                    <a:r>
                      <a:rPr lang="zh-CN" altLang="en-US" sz="1600" dirty="0">
                        <a:solidFill>
                          <a:schemeClr val="tx1"/>
                        </a:solidFill>
                        <a:latin typeface="宋体" panose="02010600030101010101" pitchFamily="2" charset="-122"/>
                        <a:ea typeface="宋体" panose="02010600030101010101" pitchFamily="2" charset="-122"/>
                      </a:rPr>
                      <a:t>市级创新型企业</a:t>
                    </a:r>
                    <a:endParaRPr lang="zh-CN" altLang="en-US" sz="1600" dirty="0">
                      <a:solidFill>
                        <a:schemeClr val="tx1"/>
                      </a:solidFill>
                      <a:latin typeface="宋体" panose="02010600030101010101" pitchFamily="2" charset="-122"/>
                      <a:ea typeface="宋体" panose="02010600030101010101" pitchFamily="2" charset="-122"/>
                    </a:endParaRPr>
                  </a:p>
                </p:txBody>
              </p:sp>
              <p:sp>
                <p:nvSpPr>
                  <p:cNvPr id="7202" name="Text Box 32"/>
                  <p:cNvSpPr txBox="1"/>
                  <p:nvPr/>
                </p:nvSpPr>
                <p:spPr>
                  <a:xfrm>
                    <a:off x="1394" y="2556"/>
                    <a:ext cx="1865" cy="365"/>
                  </a:xfrm>
                  <a:prstGeom prst="rect">
                    <a:avLst/>
                  </a:prstGeom>
                  <a:noFill/>
                  <a:ln w="9525">
                    <a:noFill/>
                  </a:ln>
                </p:spPr>
                <p:txBody>
                  <a:bodyPr anchor="t">
                    <a:spAutoFit/>
                  </a:bodyPr>
                  <a:p>
                    <a:pPr marL="342900" indent="-342900">
                      <a:buBlip>
                        <a:blip r:embed="rId1"/>
                      </a:buBlip>
                    </a:pPr>
                    <a:r>
                      <a:rPr lang="zh-CN" altLang="en-US" sz="1600" dirty="0">
                        <a:solidFill>
                          <a:schemeClr val="tx1"/>
                        </a:solidFill>
                        <a:latin typeface="宋体" panose="02010600030101010101" pitchFamily="2" charset="-122"/>
                        <a:ea typeface="宋体" panose="02010600030101010101" pitchFamily="2" charset="-122"/>
                      </a:rPr>
                      <a:t>国家级级创新型试点企业</a:t>
                    </a:r>
                    <a:endParaRPr lang="zh-CN" altLang="en-US" sz="1600" dirty="0">
                      <a:solidFill>
                        <a:schemeClr val="tx1"/>
                      </a:solidFill>
                      <a:latin typeface="宋体" panose="02010600030101010101" pitchFamily="2" charset="-122"/>
                      <a:ea typeface="宋体" panose="02010600030101010101" pitchFamily="2" charset="-122"/>
                    </a:endParaRPr>
                  </a:p>
                  <a:p>
                    <a:pPr marL="342900" indent="-342900">
                      <a:buBlip>
                        <a:blip r:embed="rId1"/>
                      </a:buBlip>
                    </a:pPr>
                    <a:r>
                      <a:rPr lang="zh-CN" altLang="en-US" sz="1600" dirty="0">
                        <a:solidFill>
                          <a:schemeClr val="tx1"/>
                        </a:solidFill>
                        <a:latin typeface="宋体" panose="02010600030101010101" pitchFamily="2" charset="-122"/>
                        <a:ea typeface="宋体" panose="02010600030101010101" pitchFamily="2" charset="-122"/>
                      </a:rPr>
                      <a:t>省级创新型企业</a:t>
                    </a:r>
                    <a:endParaRPr lang="zh-CN" altLang="en-US" sz="1600" dirty="0">
                      <a:solidFill>
                        <a:schemeClr val="tx1"/>
                      </a:solidFill>
                      <a:latin typeface="宋体" panose="02010600030101010101" pitchFamily="2" charset="-122"/>
                      <a:ea typeface="宋体" panose="02010600030101010101" pitchFamily="2" charset="-122"/>
                    </a:endParaRPr>
                  </a:p>
                </p:txBody>
              </p:sp>
            </p:grpSp>
            <p:sp>
              <p:nvSpPr>
                <p:cNvPr id="7203" name="Text Box 30"/>
                <p:cNvSpPr txBox="1"/>
                <p:nvPr/>
              </p:nvSpPr>
              <p:spPr>
                <a:xfrm>
                  <a:off x="4427855" y="2889888"/>
                  <a:ext cx="2744788" cy="338138"/>
                </a:xfrm>
                <a:prstGeom prst="rect">
                  <a:avLst/>
                </a:prstGeom>
                <a:noFill/>
                <a:ln w="9525">
                  <a:noFill/>
                </a:ln>
              </p:spPr>
              <p:txBody>
                <a:bodyPr anchor="t">
                  <a:spAutoFit/>
                </a:bodyPr>
                <a:p>
                  <a:pPr marL="342900" indent="-342900" algn="ctr">
                    <a:buBlip>
                      <a:blip r:embed="rId1"/>
                    </a:buBlip>
                  </a:pPr>
                  <a:r>
                    <a:rPr lang="zh-CN" altLang="en-US" sz="1600" dirty="0">
                      <a:solidFill>
                        <a:schemeClr val="tx1"/>
                      </a:solidFill>
                      <a:latin typeface="宋体" panose="02010600030101010101" pitchFamily="2" charset="-122"/>
                      <a:ea typeface="宋体" panose="02010600030101010101" pitchFamily="2" charset="-122"/>
                    </a:rPr>
                    <a:t>国家级创新型企业</a:t>
                  </a:r>
                  <a:endParaRPr lang="zh-CN" altLang="en-US" sz="1600" dirty="0">
                    <a:solidFill>
                      <a:schemeClr val="tx1"/>
                    </a:solidFill>
                    <a:latin typeface="宋体" panose="02010600030101010101" pitchFamily="2" charset="-122"/>
                    <a:ea typeface="宋体" panose="02010600030101010101" pitchFamily="2" charset="-122"/>
                  </a:endParaRPr>
                </a:p>
              </p:txBody>
            </p:sp>
          </p:grpSp>
          <p:sp>
            <p:nvSpPr>
              <p:cNvPr id="2" name="TextBox 1"/>
              <p:cNvSpPr txBox="1"/>
              <p:nvPr/>
            </p:nvSpPr>
            <p:spPr>
              <a:xfrm>
                <a:off x="3144838" y="4806309"/>
                <a:ext cx="693737" cy="338139"/>
              </a:xfrm>
              <a:prstGeom prst="rect">
                <a:avLst/>
              </a:prstGeom>
              <a:noFill/>
            </p:spPr>
            <p:txBody>
              <a:bodyPr>
                <a:spAutoFit/>
              </a:bodyPr>
              <a:lstStyle/>
              <a:p>
                <a:pPr marR="0" algn="ctr" defTabSz="914400" rtl="0" eaLnBrk="0" hangingPunct="0">
                  <a:buClrTx/>
                  <a:buSzTx/>
                  <a:buFontTx/>
                  <a:buNone/>
                  <a:defRPr/>
                </a:pPr>
                <a:r>
                  <a:rPr kumimoji="0" lang="en-US" altLang="zh-CN" sz="1600" kern="1200" cap="none" spc="0" normalizeH="0" baseline="0" noProof="0" dirty="0">
                    <a:solidFill>
                      <a:srgbClr val="000066"/>
                    </a:solidFill>
                    <a:latin typeface="+mn-ea"/>
                    <a:ea typeface="+mn-ea"/>
                    <a:cs typeface="+mn-cs"/>
                  </a:rPr>
                  <a:t>20</a:t>
                </a:r>
                <a:r>
                  <a:rPr kumimoji="0" lang="zh-CN" altLang="en-US" sz="1600" kern="1200" cap="none" spc="0" normalizeH="0" baseline="0" noProof="0" dirty="0">
                    <a:solidFill>
                      <a:srgbClr val="000066"/>
                    </a:solidFill>
                    <a:latin typeface="+mn-ea"/>
                    <a:ea typeface="+mn-ea"/>
                    <a:cs typeface="+mn-cs"/>
                  </a:rPr>
                  <a:t>万</a:t>
                </a:r>
                <a:endParaRPr kumimoji="0" lang="en-US" altLang="zh-CN" sz="1600" kern="1200" cap="none" spc="0" normalizeH="0" baseline="0" noProof="0" dirty="0">
                  <a:solidFill>
                    <a:srgbClr val="000066"/>
                  </a:solidFill>
                  <a:latin typeface="+mn-ea"/>
                  <a:ea typeface="+mn-ea"/>
                  <a:cs typeface="+mn-cs"/>
                </a:endParaRPr>
              </a:p>
            </p:txBody>
          </p:sp>
          <p:sp>
            <p:nvSpPr>
              <p:cNvPr id="36" name="TextBox 35"/>
              <p:cNvSpPr txBox="1"/>
              <p:nvPr/>
            </p:nvSpPr>
            <p:spPr>
              <a:xfrm>
                <a:off x="5095558" y="3758874"/>
                <a:ext cx="693737" cy="579122"/>
              </a:xfrm>
              <a:prstGeom prst="rect">
                <a:avLst/>
              </a:prstGeom>
              <a:noFill/>
            </p:spPr>
            <p:txBody>
              <a:bodyPr>
                <a:spAutoFit/>
              </a:bodyPr>
              <a:lstStyle/>
              <a:p>
                <a:pPr marR="0" algn="ctr" defTabSz="914400" rtl="0" eaLnBrk="0" hangingPunct="0">
                  <a:buClrTx/>
                  <a:buSzTx/>
                  <a:buFontTx/>
                  <a:buNone/>
                  <a:defRPr/>
                </a:pPr>
                <a:r>
                  <a:rPr kumimoji="0" lang="en-US" altLang="zh-CN" sz="1600" kern="1200" cap="none" spc="0" normalizeH="0" baseline="0" noProof="0" dirty="0">
                    <a:solidFill>
                      <a:srgbClr val="000066"/>
                    </a:solidFill>
                    <a:latin typeface="+mn-ea"/>
                    <a:ea typeface="+mn-ea"/>
                    <a:cs typeface="+mn-cs"/>
                  </a:rPr>
                  <a:t>50</a:t>
                </a:r>
                <a:r>
                  <a:rPr kumimoji="0" lang="zh-CN" altLang="en-US" sz="1600" kern="1200" cap="none" spc="0" normalizeH="0" baseline="0" noProof="0" dirty="0">
                    <a:solidFill>
                      <a:srgbClr val="000066"/>
                    </a:solidFill>
                    <a:latin typeface="+mn-ea"/>
                    <a:ea typeface="+mn-ea"/>
                    <a:cs typeface="+mn-cs"/>
                  </a:rPr>
                  <a:t>万</a:t>
                </a:r>
                <a:endParaRPr kumimoji="0" lang="en-US" altLang="zh-CN" sz="1600" kern="1200" cap="none" spc="0" normalizeH="0" baseline="0" noProof="0" dirty="0">
                  <a:solidFill>
                    <a:srgbClr val="000066"/>
                  </a:solidFill>
                  <a:latin typeface="+mn-ea"/>
                  <a:ea typeface="+mn-ea"/>
                  <a:cs typeface="+mn-cs"/>
                </a:endParaRPr>
              </a:p>
              <a:p>
                <a:pPr marR="0" algn="ctr" defTabSz="914400" rtl="0" eaLnBrk="0" hangingPunct="0">
                  <a:buClrTx/>
                  <a:buSzTx/>
                  <a:buFontTx/>
                  <a:buNone/>
                  <a:defRPr/>
                </a:pPr>
                <a:r>
                  <a:rPr kumimoji="0" lang="en-US" altLang="zh-CN" sz="1600" kern="1200" cap="none" spc="0" normalizeH="0" baseline="0" noProof="0" dirty="0">
                    <a:solidFill>
                      <a:srgbClr val="000066"/>
                    </a:solidFill>
                    <a:latin typeface="+mn-ea"/>
                    <a:ea typeface="+mn-ea"/>
                    <a:cs typeface="+mn-cs"/>
                  </a:rPr>
                  <a:t>30</a:t>
                </a:r>
                <a:r>
                  <a:rPr kumimoji="0" lang="zh-CN" altLang="en-US" sz="1600" kern="1200" cap="none" spc="0" normalizeH="0" baseline="0" noProof="0" dirty="0">
                    <a:solidFill>
                      <a:srgbClr val="000066"/>
                    </a:solidFill>
                    <a:latin typeface="+mn-ea"/>
                    <a:ea typeface="+mn-ea"/>
                    <a:cs typeface="+mn-cs"/>
                  </a:rPr>
                  <a:t>万</a:t>
                </a:r>
                <a:endParaRPr kumimoji="0" lang="en-US" altLang="zh-CN" sz="1600" kern="1200" cap="none" spc="0" normalizeH="0" baseline="0" noProof="0" dirty="0">
                  <a:solidFill>
                    <a:srgbClr val="000066"/>
                  </a:solidFill>
                  <a:latin typeface="+mn-ea"/>
                  <a:ea typeface="+mn-ea"/>
                  <a:cs typeface="+mn-cs"/>
                </a:endParaRPr>
              </a:p>
            </p:txBody>
          </p:sp>
          <p:sp>
            <p:nvSpPr>
              <p:cNvPr id="37" name="TextBox 36"/>
              <p:cNvSpPr txBox="1"/>
              <p:nvPr/>
            </p:nvSpPr>
            <p:spPr>
              <a:xfrm>
                <a:off x="7643813" y="785794"/>
                <a:ext cx="876300" cy="338138"/>
              </a:xfrm>
              <a:prstGeom prst="rect">
                <a:avLst/>
              </a:prstGeom>
              <a:noFill/>
            </p:spPr>
            <p:txBody>
              <a:bodyPr>
                <a:spAutoFit/>
              </a:bodyPr>
              <a:lstStyle/>
              <a:p>
                <a:pPr marR="0" algn="ctr" defTabSz="914400" rtl="0" eaLnBrk="0" hangingPunct="0">
                  <a:buClrTx/>
                  <a:buSzTx/>
                  <a:buFontTx/>
                  <a:buNone/>
                  <a:defRPr/>
                </a:pPr>
                <a:r>
                  <a:rPr kumimoji="0" lang="en-US" altLang="zh-CN" sz="1600" kern="1200" cap="none" spc="0" normalizeH="0" baseline="0" noProof="0" dirty="0">
                    <a:solidFill>
                      <a:schemeClr val="bg1"/>
                    </a:solidFill>
                    <a:latin typeface="+mn-ea"/>
                    <a:ea typeface="+mn-ea"/>
                    <a:cs typeface="+mn-cs"/>
                  </a:rPr>
                  <a:t>100</a:t>
                </a:r>
                <a:r>
                  <a:rPr kumimoji="0" lang="zh-CN" altLang="en-US" sz="1600" kern="1200" cap="none" spc="0" normalizeH="0" baseline="0" noProof="0" dirty="0">
                    <a:solidFill>
                      <a:schemeClr val="bg1"/>
                    </a:solidFill>
                    <a:latin typeface="+mn-ea"/>
                    <a:ea typeface="+mn-ea"/>
                    <a:cs typeface="+mn-cs"/>
                  </a:rPr>
                  <a:t>万</a:t>
                </a:r>
                <a:endParaRPr kumimoji="0" lang="en-US" altLang="zh-CN" sz="1600" kern="1200" cap="none" spc="0" normalizeH="0" baseline="0" noProof="0" dirty="0">
                  <a:solidFill>
                    <a:schemeClr val="bg1"/>
                  </a:solidFill>
                  <a:latin typeface="+mn-ea"/>
                  <a:ea typeface="+mn-ea"/>
                  <a:cs typeface="+mn-cs"/>
                </a:endParaRPr>
              </a:p>
            </p:txBody>
          </p:sp>
        </p:grpSp>
        <p:sp>
          <p:nvSpPr>
            <p:cNvPr id="3" name="云形 2"/>
            <p:cNvSpPr/>
            <p:nvPr/>
          </p:nvSpPr>
          <p:spPr bwMode="auto">
            <a:xfrm>
              <a:off x="1156" y="4286"/>
              <a:ext cx="4091" cy="1599"/>
            </a:xfrm>
            <a:prstGeom prst="cloud">
              <a:avLst/>
            </a:prstGeom>
            <a:solidFill>
              <a:srgbClr val="FFC000"/>
            </a:solidFill>
            <a:ln w="9525" cap="flat" cmpd="sng" algn="ctr">
              <a:solidFill>
                <a:srgbClr val="FF3300"/>
              </a:solidFill>
              <a:prstDash val="solid"/>
              <a:round/>
              <a:headEnd type="none" w="med" len="med"/>
              <a:tailEnd type="none" w="med" len="me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rgbClr val="000066"/>
                  </a:solidFill>
                  <a:effectLst/>
                  <a:uLnTx/>
                  <a:uFillTx/>
                  <a:latin typeface="+mn-ea"/>
                  <a:ea typeface="+mn-ea"/>
                  <a:cs typeface="+mn-cs"/>
                </a:rPr>
                <a:t>省级和国家级：按照其申报要求</a:t>
              </a:r>
              <a:endParaRPr kumimoji="0" lang="zh-CN" altLang="en-US" sz="1600" b="1" i="0" u="none" strike="noStrike" kern="1200" cap="none" spc="0" normalizeH="0" baseline="0" noProof="0" dirty="0">
                <a:ln>
                  <a:noFill/>
                </a:ln>
                <a:solidFill>
                  <a:srgbClr val="000066"/>
                </a:solidFill>
                <a:effectLst/>
                <a:uLnTx/>
                <a:uFillTx/>
                <a:latin typeface="+mn-ea"/>
                <a:ea typeface="+mn-ea"/>
                <a:cs typeface="+mn-cs"/>
              </a:endParaRPr>
            </a:p>
          </p:txBody>
        </p:sp>
        <p:grpSp>
          <p:nvGrpSpPr>
            <p:cNvPr id="7208" name="组合 41"/>
            <p:cNvGrpSpPr/>
            <p:nvPr/>
          </p:nvGrpSpPr>
          <p:grpSpPr>
            <a:xfrm>
              <a:off x="11020" y="4284"/>
              <a:ext cx="1350" cy="1125"/>
              <a:chOff x="8286776" y="2500306"/>
              <a:chExt cx="857224" cy="714380"/>
            </a:xfrm>
          </p:grpSpPr>
          <p:sp>
            <p:nvSpPr>
              <p:cNvPr id="40" name="七角星 39"/>
              <p:cNvSpPr/>
              <p:nvPr/>
            </p:nvSpPr>
            <p:spPr bwMode="auto">
              <a:xfrm>
                <a:off x="8286776" y="2500306"/>
                <a:ext cx="857224" cy="714380"/>
              </a:xfrm>
              <a:prstGeom prst="star7">
                <a:avLst/>
              </a:prstGeom>
              <a:solidFill>
                <a:srgbClr val="FF0000"/>
              </a:solidFill>
              <a:ln w="9525" cap="flat" cmpd="sng" algn="ctr">
                <a:solidFill>
                  <a:srgbClr val="FF3300"/>
                </a:solidFill>
                <a:prstDash val="solid"/>
                <a:round/>
                <a:headEnd type="none" w="med" len="med"/>
                <a:tailEnd type="none" w="med" len="me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400" b="1" i="0" u="none" strike="noStrike" kern="1200" cap="none" spc="0" normalizeH="0" baseline="0" noProof="0" dirty="0">
                  <a:ln>
                    <a:noFill/>
                  </a:ln>
                  <a:solidFill>
                    <a:schemeClr val="bg1"/>
                  </a:solidFill>
                  <a:effectLst/>
                  <a:uLnTx/>
                  <a:uFillTx/>
                  <a:latin typeface="华文彩云" panose="02010800040101010101" pitchFamily="2" charset="-122"/>
                  <a:ea typeface="华文彩云" panose="02010800040101010101" pitchFamily="2" charset="-122"/>
                  <a:cs typeface="+mn-cs"/>
                </a:endParaRPr>
              </a:p>
            </p:txBody>
          </p:sp>
          <p:sp>
            <p:nvSpPr>
              <p:cNvPr id="41" name="TextBox 40"/>
              <p:cNvSpPr txBox="1"/>
              <p:nvPr/>
            </p:nvSpPr>
            <p:spPr>
              <a:xfrm>
                <a:off x="8358211" y="2713032"/>
                <a:ext cx="714353" cy="339727"/>
              </a:xfrm>
              <a:prstGeom prst="rect">
                <a:avLst/>
              </a:prstGeom>
              <a:noFill/>
            </p:spPr>
            <p:txBody>
              <a:bodyPr>
                <a:spAutoFit/>
              </a:bodyPr>
              <a:lstStyle/>
              <a:p>
                <a:pPr marR="0" algn="ctr" defTabSz="914400" rtl="0" eaLnBrk="0" hangingPunct="0">
                  <a:buClrTx/>
                  <a:buSzTx/>
                  <a:buFontTx/>
                  <a:buNone/>
                  <a:defRPr/>
                </a:pPr>
                <a:r>
                  <a:rPr kumimoji="0" lang="en-US" altLang="zh-CN" sz="1600" kern="1200" cap="none" spc="0" normalizeH="0" baseline="0" noProof="0" dirty="0">
                    <a:solidFill>
                      <a:schemeClr val="bg1"/>
                    </a:solidFill>
                    <a:latin typeface="+mn-ea"/>
                    <a:ea typeface="+mn-ea"/>
                    <a:cs typeface="+mn-cs"/>
                  </a:rPr>
                  <a:t>100</a:t>
                </a:r>
                <a:r>
                  <a:rPr kumimoji="0" lang="zh-CN" altLang="en-US" sz="1600" kern="1200" cap="none" spc="0" normalizeH="0" baseline="0" noProof="0" dirty="0">
                    <a:solidFill>
                      <a:schemeClr val="bg1"/>
                    </a:solidFill>
                    <a:latin typeface="+mn-ea"/>
                    <a:ea typeface="+mn-ea"/>
                    <a:cs typeface="+mn-cs"/>
                  </a:rPr>
                  <a:t>万</a:t>
                </a:r>
                <a:endParaRPr kumimoji="0" lang="zh-CN" altLang="en-US" sz="1600" kern="1200" cap="none" spc="0" normalizeH="0" baseline="0" noProof="0" dirty="0">
                  <a:solidFill>
                    <a:schemeClr val="bg1"/>
                  </a:solidFill>
                  <a:latin typeface="+mn-ea"/>
                  <a:ea typeface="+mn-ea"/>
                  <a:cs typeface="+mn-cs"/>
                </a:endParaRPr>
              </a:p>
            </p:txBody>
          </p:sp>
        </p:grpSp>
        <p:sp>
          <p:nvSpPr>
            <p:cNvPr id="3075" name="内容占位符 2"/>
            <p:cNvSpPr>
              <a:spLocks noGrp="1"/>
            </p:cNvSpPr>
            <p:nvPr/>
          </p:nvSpPr>
          <p:spPr>
            <a:xfrm>
              <a:off x="7227" y="8370"/>
              <a:ext cx="5756" cy="2185"/>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Blip>
                  <a:blip r:embed="rId2"/>
                </a:buBlip>
                <a:defRPr/>
              </a:pPr>
              <a:r>
                <a:rPr kumimoji="0" lang="zh-CN" altLang="en-US" sz="1400" i="0" u="none" strike="noStrike" kern="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rPr>
                <a:t>通过市级认定，可推荐申报更高层次资质，获得更多支持</a:t>
              </a:r>
              <a:endParaRPr kumimoji="0" lang="zh-CN" altLang="en-US" sz="1400" i="0" u="none" strike="noStrike" kern="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Blip>
                  <a:blip r:embed="rId2"/>
                </a:buBlip>
                <a:defRPr/>
              </a:pPr>
              <a:r>
                <a:rPr kumimoji="0" lang="zh-CN" altLang="en-US" sz="1400" i="0" u="none" strike="noStrike" kern="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优先获得科技计划项目支持，享受各级创新政策扶持</a:t>
              </a:r>
              <a:endParaRPr kumimoji="0" lang="zh-CN" altLang="en-US" sz="1400" i="0" u="none" strike="noStrike" kern="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标题 1"/>
          <p:cNvSpPr>
            <a:spLocks noGrp="1"/>
          </p:cNvSpPr>
          <p:nvPr>
            <p:ph type="title"/>
          </p:nvPr>
        </p:nvSpPr>
        <p:spPr>
          <a:xfrm>
            <a:off x="611188" y="492125"/>
            <a:ext cx="8229600" cy="1012825"/>
          </a:xfrm>
        </p:spPr>
        <p:txBody>
          <a:bodyPr wrap="square" lIns="91440" tIns="45720" rIns="91440" bIns="45720" anchor="ctr"/>
          <a:p>
            <a:r>
              <a:rPr lang="zh-CN" altLang="en-US" sz="4000" b="1" dirty="0">
                <a:solidFill>
                  <a:srgbClr val="FF0000"/>
                </a:solidFill>
                <a:latin typeface="黑体" panose="02010609060101010101" pitchFamily="49" charset="-122"/>
                <a:ea typeface="黑体" panose="02010609060101010101" pitchFamily="49" charset="-122"/>
              </a:rPr>
              <a:t>条件要求（一）</a:t>
            </a:r>
            <a:endParaRPr lang="en-US" altLang="zh-CN" sz="4000" b="1" dirty="0">
              <a:solidFill>
                <a:srgbClr val="FF0000"/>
              </a:solidFill>
              <a:latin typeface="黑体" panose="02010609060101010101" pitchFamily="49" charset="-122"/>
              <a:ea typeface="黑体" panose="02010609060101010101" pitchFamily="49" charset="-122"/>
            </a:endParaRPr>
          </a:p>
        </p:txBody>
      </p:sp>
      <p:grpSp>
        <p:nvGrpSpPr>
          <p:cNvPr id="8217" name="组合 4"/>
          <p:cNvGrpSpPr/>
          <p:nvPr/>
        </p:nvGrpSpPr>
        <p:grpSpPr>
          <a:xfrm>
            <a:off x="5651500" y="4508500"/>
            <a:ext cx="3241675" cy="2160588"/>
            <a:chOff x="5652120" y="4509120"/>
            <a:chExt cx="3240360" cy="2160240"/>
          </a:xfrm>
        </p:grpSpPr>
        <p:sp>
          <p:nvSpPr>
            <p:cNvPr id="2" name="云形 1"/>
            <p:cNvSpPr/>
            <p:nvPr/>
          </p:nvSpPr>
          <p:spPr bwMode="auto">
            <a:xfrm>
              <a:off x="5652120" y="4509120"/>
              <a:ext cx="3240360" cy="2160240"/>
            </a:xfrm>
            <a:prstGeom prst="cloud">
              <a:avLst/>
            </a:prstGeom>
            <a:solidFill>
              <a:srgbClr val="FFC000"/>
            </a:solidFill>
            <a:ln w="9525" cap="flat" cmpd="sng" algn="ctr">
              <a:solidFill>
                <a:srgbClr val="FF3300"/>
              </a:solidFill>
              <a:prstDash val="solid"/>
              <a:round/>
              <a:headEnd type="none" w="med" len="med"/>
              <a:tailEnd type="none" w="med" len="me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1" i="0" u="none" strike="noStrike" kern="1200" cap="none" spc="0" normalizeH="0" baseline="0" noProof="0" dirty="0">
                <a:ln>
                  <a:noFill/>
                </a:ln>
                <a:solidFill>
                  <a:srgbClr val="000066"/>
                </a:solidFill>
                <a:effectLst/>
                <a:uLnTx/>
                <a:uFillTx/>
                <a:latin typeface="华文彩云" panose="02010800040101010101" pitchFamily="2" charset="-122"/>
                <a:ea typeface="华文彩云" panose="02010800040101010101" pitchFamily="2" charset="-122"/>
                <a:cs typeface="+mn-cs"/>
              </a:endParaRPr>
            </a:p>
          </p:txBody>
        </p:sp>
        <p:sp>
          <p:nvSpPr>
            <p:cNvPr id="3" name="TextBox 2"/>
            <p:cNvSpPr txBox="1"/>
            <p:nvPr/>
          </p:nvSpPr>
          <p:spPr>
            <a:xfrm>
              <a:off x="6299557" y="4745620"/>
              <a:ext cx="2304115" cy="1707875"/>
            </a:xfrm>
            <a:prstGeom prst="rect">
              <a:avLst/>
            </a:prstGeom>
            <a:noFill/>
          </p:spPr>
          <p:txBody>
            <a:bodyPr>
              <a:spAutoFit/>
            </a:bodyPr>
            <a:lstStyle/>
            <a:p>
              <a:pPr marL="0" marR="0" lvl="2" indent="0" algn="ctr"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mn-ea"/>
                  <a:ea typeface="+mn-ea"/>
                  <a:cs typeface="+mn-cs"/>
                </a:rPr>
                <a:t>战略性新兴产业：</a:t>
              </a:r>
              <a:endParaRPr kumimoji="0" lang="en-US" altLang="zh-CN" sz="1600" b="1" i="0" u="none" strike="noStrike" kern="1200" cap="none" spc="0" normalizeH="0" baseline="0" noProof="0" dirty="0">
                <a:ln>
                  <a:noFill/>
                </a:ln>
                <a:solidFill>
                  <a:schemeClr val="tx1"/>
                </a:solidFill>
                <a:effectLst/>
                <a:uLnTx/>
                <a:uFillTx/>
                <a:latin typeface="+mn-ea"/>
                <a:ea typeface="+mn-ea"/>
                <a:cs typeface="+mn-cs"/>
              </a:endParaRPr>
            </a:p>
            <a:p>
              <a:pPr marL="0" marR="0" lvl="2" indent="0" algn="l" defTabSz="914400" rtl="0" eaLnBrk="0" fontAlgn="base" latinLnBrk="0" hangingPunct="0">
                <a:lnSpc>
                  <a:spcPct val="100000"/>
                </a:lnSpc>
                <a:spcBef>
                  <a:spcPts val="600"/>
                </a:spcBef>
                <a:spcAft>
                  <a:spcPct val="0"/>
                </a:spcAft>
                <a:buClrTx/>
                <a:buSzTx/>
                <a:buFontTx/>
                <a:buNone/>
                <a:defRPr/>
              </a:pPr>
              <a:r>
                <a:rPr kumimoji="0" lang="zh-CN" altLang="en-US" sz="1400" b="1" i="0" u="none" strike="noStrike" kern="1200" cap="none" spc="0" normalizeH="0" baseline="0" noProof="0" dirty="0">
                  <a:ln>
                    <a:noFill/>
                  </a:ln>
                  <a:solidFill>
                    <a:srgbClr val="000066"/>
                  </a:solidFill>
                  <a:effectLst/>
                  <a:uLnTx/>
                  <a:uFillTx/>
                  <a:latin typeface="+mn-ea"/>
                  <a:ea typeface="+mn-ea"/>
                  <a:cs typeface="+mn-cs"/>
                </a:rPr>
                <a:t>新一代电子信息技术产业</a:t>
              </a:r>
              <a:endParaRPr kumimoji="0" lang="en-US" altLang="zh-CN" sz="1400" b="1" i="0" u="none" strike="noStrike" kern="1200" cap="none" spc="0" normalizeH="0" baseline="0" noProof="0" dirty="0">
                <a:ln>
                  <a:noFill/>
                </a:ln>
                <a:solidFill>
                  <a:srgbClr val="000066"/>
                </a:solidFill>
                <a:effectLst/>
                <a:uLnTx/>
                <a:uFillTx/>
                <a:latin typeface="+mn-ea"/>
                <a:ea typeface="+mn-ea"/>
                <a:cs typeface="+mn-cs"/>
              </a:endParaRPr>
            </a:p>
            <a:p>
              <a:pPr marL="0" marR="0" lvl="2" indent="0" algn="l" defTabSz="914400" rtl="0" eaLnBrk="0" fontAlgn="base" latinLnBrk="0" hangingPunct="0">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000066"/>
                  </a:solidFill>
                  <a:effectLst/>
                  <a:uLnTx/>
                  <a:uFillTx/>
                  <a:latin typeface="+mn-ea"/>
                  <a:ea typeface="+mn-ea"/>
                  <a:cs typeface="+mn-cs"/>
                </a:rPr>
                <a:t>生物与新医药产业</a:t>
              </a:r>
              <a:endParaRPr kumimoji="0" lang="en-US" altLang="zh-CN" sz="1400" b="1" i="0" u="none" strike="noStrike" kern="1200" cap="none" spc="0" normalizeH="0" baseline="0" noProof="0" dirty="0">
                <a:ln>
                  <a:noFill/>
                </a:ln>
                <a:solidFill>
                  <a:srgbClr val="000066"/>
                </a:solidFill>
                <a:effectLst/>
                <a:uLnTx/>
                <a:uFillTx/>
                <a:latin typeface="+mn-ea"/>
                <a:ea typeface="+mn-ea"/>
                <a:cs typeface="+mn-cs"/>
              </a:endParaRPr>
            </a:p>
            <a:p>
              <a:pPr marL="0" marR="0" lvl="2" indent="0" algn="l" defTabSz="914400" rtl="0" eaLnBrk="0" fontAlgn="base" latinLnBrk="0" hangingPunct="0">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000066"/>
                  </a:solidFill>
                  <a:effectLst/>
                  <a:uLnTx/>
                  <a:uFillTx/>
                  <a:latin typeface="+mn-ea"/>
                  <a:ea typeface="+mn-ea"/>
                  <a:cs typeface="+mn-cs"/>
                </a:rPr>
                <a:t>新材料产业</a:t>
              </a:r>
              <a:endParaRPr kumimoji="0" lang="en-US" altLang="zh-CN" sz="1400" b="1" i="0" u="none" strike="noStrike" kern="1200" cap="none" spc="0" normalizeH="0" baseline="0" noProof="0" dirty="0">
                <a:ln>
                  <a:noFill/>
                </a:ln>
                <a:solidFill>
                  <a:srgbClr val="000066"/>
                </a:solidFill>
                <a:effectLst/>
                <a:uLnTx/>
                <a:uFillTx/>
                <a:latin typeface="+mn-ea"/>
                <a:ea typeface="+mn-ea"/>
                <a:cs typeface="+mn-cs"/>
              </a:endParaRPr>
            </a:p>
            <a:p>
              <a:pPr marL="0" marR="0" lvl="2" indent="0" algn="l" defTabSz="914400" rtl="0" eaLnBrk="0" fontAlgn="base" latinLnBrk="0" hangingPunct="0">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000066"/>
                  </a:solidFill>
                  <a:effectLst/>
                  <a:uLnTx/>
                  <a:uFillTx/>
                  <a:latin typeface="+mn-ea"/>
                  <a:ea typeface="+mn-ea"/>
                  <a:cs typeface="+mn-cs"/>
                </a:rPr>
                <a:t>节能环保产业</a:t>
              </a:r>
              <a:endParaRPr kumimoji="0" lang="en-US" altLang="zh-CN" sz="1400" b="1" i="0" u="none" strike="noStrike" kern="1200" cap="none" spc="0" normalizeH="0" baseline="0" noProof="0" dirty="0">
                <a:ln>
                  <a:noFill/>
                </a:ln>
                <a:solidFill>
                  <a:srgbClr val="000066"/>
                </a:solidFill>
                <a:effectLst/>
                <a:uLnTx/>
                <a:uFillTx/>
                <a:latin typeface="+mn-ea"/>
                <a:ea typeface="+mn-ea"/>
                <a:cs typeface="+mn-cs"/>
              </a:endParaRPr>
            </a:p>
            <a:p>
              <a:pPr marL="0" marR="0" lvl="2" indent="0" algn="l" defTabSz="914400" rtl="0" eaLnBrk="0" fontAlgn="base" latinLnBrk="0" hangingPunct="0">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000066"/>
                  </a:solidFill>
                  <a:effectLst/>
                  <a:uLnTx/>
                  <a:uFillTx/>
                  <a:latin typeface="+mn-ea"/>
                  <a:ea typeface="+mn-ea"/>
                  <a:cs typeface="+mn-cs"/>
                </a:rPr>
                <a:t>海洋高新产业</a:t>
              </a:r>
              <a:endParaRPr kumimoji="0" lang="en-US" altLang="zh-CN" sz="1400" b="1" i="0" u="none" strike="noStrike" kern="1200" cap="none" spc="0" normalizeH="0" baseline="0" noProof="0" dirty="0">
                <a:ln>
                  <a:noFill/>
                </a:ln>
                <a:solidFill>
                  <a:srgbClr val="000066"/>
                </a:solidFill>
                <a:effectLst/>
                <a:uLnTx/>
                <a:uFillTx/>
                <a:latin typeface="+mn-ea"/>
                <a:ea typeface="+mn-ea"/>
                <a:cs typeface="+mn-cs"/>
              </a:endParaRPr>
            </a:p>
            <a:p>
              <a:pPr marL="0" marR="0" lvl="2" indent="0" algn="l" defTabSz="914400" rtl="0" eaLnBrk="0" fontAlgn="base" latinLnBrk="0" hangingPunct="0">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000066"/>
                  </a:solidFill>
                  <a:effectLst/>
                  <a:uLnTx/>
                  <a:uFillTx/>
                  <a:latin typeface="+mn-ea"/>
                  <a:ea typeface="+mn-ea"/>
                  <a:cs typeface="+mn-cs"/>
                </a:rPr>
                <a:t>文化创意产业</a:t>
              </a:r>
              <a:endParaRPr kumimoji="0" lang="zh-CN" altLang="en-US" sz="2400" b="1" i="0" u="none" strike="noStrike" kern="1200" cap="none" spc="0" normalizeH="0" baseline="0" noProof="0" dirty="0">
                <a:ln>
                  <a:noFill/>
                </a:ln>
                <a:solidFill>
                  <a:srgbClr val="000066"/>
                </a:solidFill>
                <a:effectLst/>
                <a:uLnTx/>
                <a:uFillTx/>
                <a:latin typeface="+mn-ea"/>
                <a:ea typeface="+mn-ea"/>
                <a:cs typeface="+mn-cs"/>
              </a:endParaRPr>
            </a:p>
          </p:txBody>
        </p:sp>
      </p:grpSp>
      <p:pic>
        <p:nvPicPr>
          <p:cNvPr id="6" name="图片 5"/>
          <p:cNvPicPr>
            <a:picLocks noChangeAspect="1"/>
          </p:cNvPicPr>
          <p:nvPr/>
        </p:nvPicPr>
        <p:blipFill>
          <a:blip r:embed="rId1"/>
          <a:stretch>
            <a:fillRect/>
          </a:stretch>
        </p:blipFill>
        <p:spPr>
          <a:xfrm>
            <a:off x="286385" y="1650365"/>
            <a:ext cx="8073390" cy="26543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标题 1"/>
          <p:cNvSpPr>
            <a:spLocks noGrp="1"/>
          </p:cNvSpPr>
          <p:nvPr>
            <p:ph type="title"/>
          </p:nvPr>
        </p:nvSpPr>
        <p:spPr>
          <a:xfrm>
            <a:off x="468313" y="404813"/>
            <a:ext cx="8229600" cy="1012825"/>
          </a:xfrm>
        </p:spPr>
        <p:txBody>
          <a:bodyPr wrap="square" lIns="91440" tIns="45720" rIns="91440" bIns="45720" anchor="ctr"/>
          <a:p>
            <a:r>
              <a:rPr lang="zh-CN" altLang="en-US" sz="4000" b="1" dirty="0">
                <a:solidFill>
                  <a:srgbClr val="FF0000"/>
                </a:solidFill>
                <a:latin typeface="黑体" panose="02010609060101010101" pitchFamily="49" charset="-122"/>
                <a:ea typeface="黑体" panose="02010609060101010101" pitchFamily="49" charset="-122"/>
              </a:rPr>
              <a:t>条件要求（二）</a:t>
            </a:r>
            <a:endParaRPr lang="zh-CN" altLang="en-US" sz="4000" b="1" dirty="0">
              <a:solidFill>
                <a:srgbClr val="FF0000"/>
              </a:solidFill>
              <a:latin typeface="黑体" panose="02010609060101010101" pitchFamily="49" charset="-122"/>
              <a:ea typeface="黑体" panose="02010609060101010101" pitchFamily="49" charset="-122"/>
            </a:endParaRPr>
          </a:p>
        </p:txBody>
      </p:sp>
      <p:sp>
        <p:nvSpPr>
          <p:cNvPr id="6147" name="内容占位符 2"/>
          <p:cNvSpPr>
            <a:spLocks noGrp="1"/>
          </p:cNvSpPr>
          <p:nvPr>
            <p:ph idx="1"/>
          </p:nvPr>
        </p:nvSpPr>
        <p:spPr>
          <a:xfrm>
            <a:off x="827088" y="1341438"/>
            <a:ext cx="7921625" cy="525621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Blip>
                <a:blip r:embed="rId1"/>
              </a:buBlip>
              <a:defRPr/>
            </a:pP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拥有自主知识产权：</a:t>
            </a:r>
            <a:endParaRPr kumimoji="0" lang="zh-CN" altLang="en-US" sz="2400" b="1" i="0" u="none" strike="noStrike" kern="0" cap="none" spc="0" normalizeH="0" baseline="0" noProof="0" dirty="0" smtClean="0">
              <a:ln>
                <a:noFill/>
              </a:ln>
              <a:solidFill>
                <a:schemeClr val="tx1"/>
              </a:solidFill>
              <a:effectLst/>
              <a:uLnTx/>
              <a:uFillTx/>
              <a:latin typeface="+mn-lt"/>
              <a:ea typeface="+mn-ea"/>
              <a:cs typeface="+mn-cs"/>
            </a:endParaRPr>
          </a:p>
          <a:p>
            <a:pPr marR="0" lvl="1" algn="l" defTabSz="914400" rtl="0" eaLnBrk="0" fontAlgn="base" latinLnBrk="0" hangingPunct="0">
              <a:lnSpc>
                <a:spcPct val="100000"/>
              </a:lnSpc>
              <a:spcBef>
                <a:spcPct val="20000"/>
              </a:spcBef>
              <a:buClrTx/>
              <a:buSzTx/>
              <a:buFont typeface="Calibri" panose="020F0502020204030204" pitchFamily="34" charset="0"/>
              <a:buChar char="—"/>
              <a:defRPr/>
            </a:pPr>
            <a:r>
              <a:rPr kumimoji="0" lang="en-US" altLang="zh-CN" sz="2000" i="0" u="none" strike="noStrike" kern="0" cap="none" spc="0" normalizeH="0" baseline="0" noProof="0" dirty="0">
                <a:ln>
                  <a:noFill/>
                </a:ln>
                <a:solidFill>
                  <a:schemeClr val="tx1"/>
                </a:solidFill>
                <a:effectLst/>
                <a:uLnTx/>
                <a:uFillTx/>
                <a:latin typeface="+mn-lt"/>
                <a:ea typeface="+mn-ea"/>
                <a:cs typeface="+mn-ea"/>
              </a:rPr>
              <a:t>I</a:t>
            </a:r>
            <a:r>
              <a:rPr kumimoji="0" lang="zh-CN" altLang="en-US" sz="2000" i="0" u="none" strike="noStrike" kern="0" cap="none" spc="0" normalizeH="0" baseline="0" noProof="0" dirty="0">
                <a:ln>
                  <a:noFill/>
                </a:ln>
                <a:solidFill>
                  <a:schemeClr val="tx1"/>
                </a:solidFill>
                <a:effectLst/>
                <a:uLnTx/>
                <a:uFillTx/>
                <a:latin typeface="+mn-lt"/>
                <a:ea typeface="+mn-ea"/>
                <a:cs typeface="+mn-ea"/>
              </a:rPr>
              <a:t>类：授权且有效</a:t>
            </a:r>
            <a:endParaRPr kumimoji="0" lang="zh-CN" altLang="en-US" sz="2000" i="0" u="none" strike="noStrike" kern="0" cap="none" spc="0" normalizeH="0" baseline="0" noProof="0" dirty="0">
              <a:ln>
                <a:noFill/>
              </a:ln>
              <a:solidFill>
                <a:schemeClr val="tx1"/>
              </a:solidFill>
              <a:effectLst/>
              <a:uLnTx/>
              <a:uFillTx/>
              <a:latin typeface="+mn-lt"/>
              <a:ea typeface="+mn-ea"/>
              <a:cs typeface="+mn-ea"/>
            </a:endParaRPr>
          </a:p>
          <a:p>
            <a:pPr marR="0" lvl="1" algn="l" defTabSz="914400" rtl="0" eaLnBrk="0" fontAlgn="base" latinLnBrk="0" hangingPunct="0">
              <a:lnSpc>
                <a:spcPct val="100000"/>
              </a:lnSpc>
              <a:spcBef>
                <a:spcPct val="20000"/>
              </a:spcBef>
              <a:buClrTx/>
              <a:buSzTx/>
              <a:buFont typeface="Calibri" panose="020F0502020204030204" pitchFamily="34" charset="0"/>
              <a:buChar char="—"/>
              <a:defRPr/>
            </a:pPr>
            <a:r>
              <a:rPr kumimoji="0" lang="en-US" altLang="zh-CN" sz="2000" i="0" u="none" strike="noStrike" kern="0" cap="none" spc="0" normalizeH="0" baseline="0" noProof="0" dirty="0">
                <a:ln>
                  <a:noFill/>
                </a:ln>
                <a:solidFill>
                  <a:schemeClr val="tx1"/>
                </a:solidFill>
                <a:effectLst/>
                <a:uLnTx/>
                <a:uFillTx/>
                <a:latin typeface="+mn-lt"/>
                <a:ea typeface="+mn-ea"/>
                <a:cs typeface="+mn-ea"/>
              </a:rPr>
              <a:t>II</a:t>
            </a:r>
            <a:r>
              <a:rPr kumimoji="0" lang="zh-CN" altLang="en-US" sz="2000" i="0" u="none" strike="noStrike" kern="0" cap="none" spc="0" normalizeH="0" baseline="0" noProof="0" dirty="0">
                <a:ln>
                  <a:noFill/>
                </a:ln>
                <a:solidFill>
                  <a:schemeClr val="tx1"/>
                </a:solidFill>
                <a:effectLst/>
                <a:uLnTx/>
                <a:uFillTx/>
                <a:latin typeface="+mn-lt"/>
                <a:ea typeface="+mn-ea"/>
                <a:cs typeface="+mn-ea"/>
              </a:rPr>
              <a:t>类：近</a:t>
            </a:r>
            <a:r>
              <a:rPr kumimoji="0" lang="en-US" altLang="zh-CN" sz="2000" i="0" u="none" strike="noStrike" kern="0" cap="none" spc="0" normalizeH="0" baseline="0" noProof="0" dirty="0">
                <a:ln>
                  <a:noFill/>
                </a:ln>
                <a:solidFill>
                  <a:schemeClr val="tx1"/>
                </a:solidFill>
                <a:effectLst/>
                <a:uLnTx/>
                <a:uFillTx/>
                <a:latin typeface="+mn-lt"/>
                <a:ea typeface="+mn-ea"/>
                <a:cs typeface="+mn-ea"/>
              </a:rPr>
              <a:t>3</a:t>
            </a:r>
            <a:r>
              <a:rPr kumimoji="0" lang="zh-CN" altLang="en-US" sz="2000" i="0" u="none" strike="noStrike" kern="0" cap="none" spc="0" normalizeH="0" baseline="0" noProof="0" dirty="0">
                <a:ln>
                  <a:noFill/>
                </a:ln>
                <a:solidFill>
                  <a:schemeClr val="tx1"/>
                </a:solidFill>
                <a:effectLst/>
                <a:uLnTx/>
                <a:uFillTx/>
                <a:latin typeface="+mn-lt"/>
                <a:ea typeface="+mn-ea"/>
                <a:cs typeface="+mn-ea"/>
              </a:rPr>
              <a:t>（</a:t>
            </a:r>
            <a:r>
              <a:rPr kumimoji="0" lang="en-US" altLang="zh-CN" sz="2000" i="0" u="none" strike="noStrike" kern="0" cap="none" spc="0" normalizeH="0" baseline="0" noProof="0" dirty="0">
                <a:ln>
                  <a:noFill/>
                </a:ln>
                <a:solidFill>
                  <a:schemeClr val="tx1"/>
                </a:solidFill>
                <a:effectLst/>
                <a:uLnTx/>
                <a:uFillTx/>
                <a:latin typeface="+mn-lt"/>
                <a:ea typeface="+mn-ea"/>
                <a:cs typeface="+mn-ea"/>
              </a:rPr>
              <a:t>2</a:t>
            </a:r>
            <a:r>
              <a:rPr kumimoji="0" lang="zh-CN" altLang="en-US" sz="2000" i="0" u="none" strike="noStrike" kern="0" cap="none" spc="0" normalizeH="0" baseline="0" noProof="0" dirty="0">
                <a:ln>
                  <a:noFill/>
                </a:ln>
                <a:solidFill>
                  <a:schemeClr val="tx1"/>
                </a:solidFill>
                <a:effectLst/>
                <a:uLnTx/>
                <a:uFillTx/>
                <a:latin typeface="+mn-lt"/>
                <a:ea typeface="+mn-ea"/>
                <a:cs typeface="+mn-ea"/>
              </a:rPr>
              <a:t>）年授权且有效</a:t>
            </a:r>
            <a:endParaRPr kumimoji="0" lang="zh-CN" altLang="en-US" sz="2000" i="0" u="none" strike="noStrike" kern="0" cap="none" spc="0" normalizeH="0" baseline="0" noProof="0" dirty="0">
              <a:ln>
                <a:noFill/>
              </a:ln>
              <a:solidFill>
                <a:schemeClr val="tx1"/>
              </a:solidFill>
              <a:effectLst/>
              <a:uLnTx/>
              <a:uFillTx/>
              <a:latin typeface="+mn-lt"/>
              <a:ea typeface="+mn-ea"/>
              <a:cs typeface="+mn-ea"/>
            </a:endParaRPr>
          </a:p>
          <a:p>
            <a:pPr marR="0" lvl="1" algn="l" defTabSz="914400" rtl="0" eaLnBrk="0" fontAlgn="base" latinLnBrk="0" hangingPunct="0">
              <a:lnSpc>
                <a:spcPct val="100000"/>
              </a:lnSpc>
              <a:spcBef>
                <a:spcPct val="20000"/>
              </a:spcBef>
              <a:buClrTx/>
              <a:buSzTx/>
              <a:buFont typeface="Calibri" panose="020F0502020204030204" pitchFamily="34" charset="0"/>
              <a:buChar char="—"/>
              <a:defRPr/>
            </a:pPr>
            <a:r>
              <a:rPr kumimoji="0" lang="zh-CN" altLang="en-US" sz="2000" i="0" u="none" strike="noStrike" kern="0" cap="none" spc="0" normalizeH="0" baseline="0" noProof="0" dirty="0">
                <a:ln>
                  <a:noFill/>
                </a:ln>
                <a:solidFill>
                  <a:schemeClr val="tx1"/>
                </a:solidFill>
                <a:effectLst/>
                <a:uLnTx/>
                <a:uFillTx/>
                <a:latin typeface="+mn-lt"/>
                <a:ea typeface="+mn-ea"/>
                <a:cs typeface="+mn-ea"/>
              </a:rPr>
              <a:t>处于受理状态的知识产权也填报</a:t>
            </a:r>
            <a:endParaRPr kumimoji="0" lang="zh-CN" altLang="en-US" sz="2000" i="0" u="none" strike="noStrike" kern="0" cap="none" spc="0" normalizeH="0" baseline="0" noProof="0" dirty="0">
              <a:ln>
                <a:noFill/>
              </a:ln>
              <a:solidFill>
                <a:schemeClr val="tx1"/>
              </a:solidFill>
              <a:effectLst/>
              <a:uLnTx/>
              <a:uFillTx/>
              <a:latin typeface="+mn-lt"/>
              <a:ea typeface="+mn-ea"/>
              <a:cs typeface="+mn-ea"/>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Blip>
                <a:blip r:embed="rId1"/>
              </a:buBlip>
              <a:defRPr/>
            </a:pP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研发费用：</a:t>
            </a: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6%</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a:t>
            </a: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4%</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a:t>
            </a: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3%</a:t>
            </a:r>
            <a:endParaRPr kumimoji="0" lang="en-US" altLang="zh-CN" sz="2400"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 typeface="Calibri" panose="020F0502020204030204" pitchFamily="34" charset="0"/>
              <a:buChar char="—"/>
              <a:defRPr/>
            </a:pPr>
            <a:r>
              <a:rPr kumimoji="0" lang="zh-CN" altLang="en-US" sz="2000" b="0" i="0" u="none" strike="noStrike" kern="0" cap="none" spc="0" normalizeH="0" baseline="0" noProof="0" dirty="0">
                <a:ln>
                  <a:noFill/>
                </a:ln>
                <a:solidFill>
                  <a:schemeClr val="tx1"/>
                </a:solidFill>
                <a:effectLst/>
                <a:uLnTx/>
                <a:uFillTx/>
                <a:latin typeface="+mn-lt"/>
                <a:ea typeface="+mn-ea"/>
              </a:rPr>
              <a:t>近</a:t>
            </a:r>
            <a:r>
              <a:rPr kumimoji="0" lang="en-US" altLang="zh-CN" sz="2000" b="0" i="0" u="none" strike="noStrike" kern="0" cap="none" spc="0" normalizeH="0" baseline="0" noProof="0" dirty="0">
                <a:ln>
                  <a:noFill/>
                </a:ln>
                <a:solidFill>
                  <a:schemeClr val="tx1"/>
                </a:solidFill>
                <a:effectLst/>
                <a:uLnTx/>
                <a:uFillTx/>
                <a:latin typeface="+mn-lt"/>
                <a:ea typeface="+mn-ea"/>
              </a:rPr>
              <a:t>3</a:t>
            </a:r>
            <a:r>
              <a:rPr kumimoji="0" lang="zh-CN" altLang="en-US" sz="2000" b="0" i="0" u="none" strike="noStrike" kern="0" cap="none" spc="0" normalizeH="0" baseline="0" noProof="0" dirty="0">
                <a:ln>
                  <a:noFill/>
                </a:ln>
                <a:solidFill>
                  <a:schemeClr val="tx1"/>
                </a:solidFill>
                <a:effectLst/>
                <a:uLnTx/>
                <a:uFillTx/>
                <a:latin typeface="+mn-lt"/>
                <a:ea typeface="+mn-ea"/>
              </a:rPr>
              <a:t>（</a:t>
            </a:r>
            <a:r>
              <a:rPr kumimoji="0" lang="en-US" altLang="zh-CN" sz="2000" b="0" i="0" u="none" strike="noStrike" kern="0" cap="none" spc="0" normalizeH="0" baseline="0" noProof="0" dirty="0" smtClean="0">
                <a:ln>
                  <a:noFill/>
                </a:ln>
                <a:solidFill>
                  <a:schemeClr val="tx1"/>
                </a:solidFill>
                <a:effectLst/>
                <a:uLnTx/>
                <a:uFillTx/>
                <a:latin typeface="+mn-lt"/>
                <a:ea typeface="+mn-ea"/>
              </a:rPr>
              <a:t>2</a:t>
            </a:r>
            <a:r>
              <a:rPr kumimoji="0" lang="zh-CN" altLang="en-US" sz="2000" b="0" i="0" u="none" strike="noStrike" kern="0" cap="none" spc="0" normalizeH="0" baseline="0" noProof="0" dirty="0" smtClean="0">
                <a:ln>
                  <a:noFill/>
                </a:ln>
                <a:solidFill>
                  <a:schemeClr val="tx1"/>
                </a:solidFill>
                <a:effectLst/>
                <a:uLnTx/>
                <a:uFillTx/>
                <a:latin typeface="+mn-lt"/>
                <a:ea typeface="+mn-ea"/>
              </a:rPr>
              <a:t>）年</a:t>
            </a:r>
            <a:r>
              <a:rPr kumimoji="0" lang="zh-CN" altLang="en-US" sz="2000" b="0" i="0" u="none" strike="noStrike" kern="0" cap="none" spc="0" normalizeH="0" baseline="0" noProof="0" dirty="0">
                <a:ln>
                  <a:noFill/>
                </a:ln>
                <a:solidFill>
                  <a:schemeClr val="tx1"/>
                </a:solidFill>
                <a:effectLst/>
                <a:uLnTx/>
                <a:uFillTx/>
                <a:latin typeface="+mn-lt"/>
                <a:ea typeface="+mn-ea"/>
              </a:rPr>
              <a:t>研发费用</a:t>
            </a:r>
            <a:r>
              <a:rPr kumimoji="0" lang="en-US" altLang="zh-CN" sz="2000" b="0" i="0" u="none" strike="noStrike" kern="0" cap="none" spc="0" normalizeH="0" baseline="0" noProof="0" dirty="0">
                <a:ln>
                  <a:noFill/>
                </a:ln>
                <a:solidFill>
                  <a:schemeClr val="tx1"/>
                </a:solidFill>
                <a:effectLst/>
                <a:uLnTx/>
                <a:uFillTx/>
                <a:latin typeface="+mn-lt"/>
                <a:ea typeface="+mn-ea"/>
              </a:rPr>
              <a:t>/</a:t>
            </a:r>
            <a:r>
              <a:rPr kumimoji="0" lang="zh-CN" altLang="en-US" sz="2000" b="0" i="0" u="none" strike="noStrike" kern="0" cap="none" spc="0" normalizeH="0" baseline="0" noProof="0" dirty="0">
                <a:ln>
                  <a:noFill/>
                </a:ln>
                <a:solidFill>
                  <a:schemeClr val="tx1"/>
                </a:solidFill>
                <a:effectLst/>
                <a:uLnTx/>
                <a:uFillTx/>
                <a:latin typeface="+mn-lt"/>
                <a:ea typeface="+mn-ea"/>
              </a:rPr>
              <a:t>销售</a:t>
            </a:r>
            <a:r>
              <a:rPr kumimoji="0" lang="zh-CN" altLang="en-US" sz="2000" b="0" i="0" u="none" strike="noStrike" kern="0" cap="none" spc="0" normalizeH="0" baseline="0" noProof="0" dirty="0" smtClean="0">
                <a:ln>
                  <a:noFill/>
                </a:ln>
                <a:solidFill>
                  <a:schemeClr val="tx1"/>
                </a:solidFill>
                <a:effectLst/>
                <a:uLnTx/>
                <a:uFillTx/>
                <a:latin typeface="+mn-lt"/>
                <a:ea typeface="+mn-ea"/>
              </a:rPr>
              <a:t>收入</a:t>
            </a:r>
            <a:endParaRPr kumimoji="0" lang="en-US" altLang="zh-CN" sz="2000" b="0" i="0" u="none" strike="noStrike" kern="0" cap="none" spc="0" normalizeH="0" baseline="0" noProof="0" dirty="0" smtClean="0">
              <a:ln>
                <a:noFill/>
              </a:ln>
              <a:solidFill>
                <a:schemeClr val="tx1"/>
              </a:solidFill>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Tx/>
              <a:buSzTx/>
              <a:buFont typeface="Calibri" panose="020F0502020204030204" pitchFamily="34" charset="0"/>
              <a:buChar char="—"/>
              <a:defRPr/>
            </a:pPr>
            <a:r>
              <a:rPr kumimoji="0" lang="en-US" altLang="zh-CN" sz="2000" b="0" i="0" u="none" strike="noStrike" kern="0" cap="none" spc="0" normalizeH="0" baseline="0" noProof="0" dirty="0" smtClean="0">
                <a:ln>
                  <a:noFill/>
                </a:ln>
                <a:solidFill>
                  <a:schemeClr val="tx1"/>
                </a:solidFill>
                <a:effectLst/>
                <a:uLnTx/>
                <a:uFillTx/>
                <a:latin typeface="+mn-lt"/>
                <a:ea typeface="+mn-ea"/>
              </a:rPr>
              <a:t> </a:t>
            </a:r>
            <a:r>
              <a:rPr lang="en-US" altLang="zh-CN" sz="2000" noProof="0" dirty="0">
                <a:ln>
                  <a:noFill/>
                </a:ln>
                <a:effectLst/>
                <a:uLnTx/>
                <a:uFillTx/>
                <a:cs typeface="+mn-cs"/>
                <a:sym typeface="+mn-ea"/>
              </a:rPr>
              <a:t> </a:t>
            </a:r>
            <a:r>
              <a:rPr lang="zh-CN" altLang="en-US" sz="2000" noProof="0" dirty="0">
                <a:ln>
                  <a:noFill/>
                </a:ln>
                <a:effectLst/>
                <a:uLnTx/>
                <a:uFillTx/>
                <a:cs typeface="+mn-cs"/>
                <a:sym typeface="+mn-ea"/>
              </a:rPr>
              <a:t>参照高新技术企业认定或研发费用加计扣除定义及口径</a:t>
            </a:r>
            <a:endParaRPr kumimoji="0" lang="en-US" altLang="zh-CN" sz="2000" b="0" i="0" u="none" strike="noStrike" kern="0" cap="none" spc="0" normalizeH="0" baseline="0" noProof="0" dirty="0">
              <a:ln>
                <a:noFill/>
              </a:ln>
              <a:solidFill>
                <a:schemeClr val="tx1"/>
              </a:solidFill>
              <a:effectLst/>
              <a:uLnTx/>
              <a:uFillTx/>
              <a:latin typeface="+mn-lt"/>
              <a:ea typeface="+mn-ea"/>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Blip>
                <a:blip r:embed="rId1"/>
              </a:buBlip>
              <a:defRPr/>
            </a:pP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人员比例：</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大专</a:t>
            </a: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30%</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、研发</a:t>
            </a: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10%</a:t>
            </a:r>
            <a:endParaRPr kumimoji="0" lang="en-US" altLang="zh-CN" sz="2400"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 typeface="Calibri" panose="020F0502020204030204" pitchFamily="34" charset="0"/>
              <a:buChar char="—"/>
              <a:defRPr/>
            </a:pPr>
            <a:r>
              <a:rPr kumimoji="0" lang="en-US" altLang="zh-CN" sz="2000" b="0" i="0" u="none" strike="noStrike" kern="0" cap="none" spc="0" normalizeH="0" baseline="0" noProof="0" dirty="0">
                <a:ln>
                  <a:noFill/>
                </a:ln>
                <a:solidFill>
                  <a:schemeClr val="tx1"/>
                </a:solidFill>
                <a:effectLst/>
                <a:uLnTx/>
                <a:uFillTx/>
                <a:latin typeface="+mn-lt"/>
                <a:ea typeface="+mn-ea"/>
              </a:rPr>
              <a:t> </a:t>
            </a:r>
            <a:r>
              <a:rPr kumimoji="0" lang="zh-CN" altLang="en-US" sz="2000" b="0" i="0" u="none" strike="noStrike" kern="0" cap="none" spc="0" normalizeH="0" baseline="0" noProof="0" dirty="0" smtClean="0">
                <a:ln>
                  <a:noFill/>
                </a:ln>
                <a:solidFill>
                  <a:schemeClr val="tx1"/>
                </a:solidFill>
                <a:effectLst/>
                <a:uLnTx/>
                <a:uFillTx/>
                <a:latin typeface="+mn-lt"/>
                <a:ea typeface="+mn-ea"/>
              </a:rPr>
              <a:t>没有强调“科技”</a:t>
            </a:r>
            <a:endParaRPr kumimoji="0" lang="en-US" altLang="zh-CN" sz="2000" b="0" i="0" u="none" strike="noStrike" kern="0" cap="none" spc="0" normalizeH="0" baseline="0" noProof="0" dirty="0" smtClean="0">
              <a:ln>
                <a:noFill/>
              </a:ln>
              <a:solidFill>
                <a:schemeClr val="tx1"/>
              </a:solidFill>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Tx/>
              <a:buSzTx/>
              <a:buFont typeface="Calibri" panose="020F0502020204030204" pitchFamily="34" charset="0"/>
              <a:buChar char="—"/>
              <a:defRPr/>
            </a:pPr>
            <a:r>
              <a:rPr kumimoji="0" lang="zh-CN" altLang="en-US" sz="2000" b="0" i="0" u="none" strike="noStrike" kern="0" cap="none" spc="0" normalizeH="0" baseline="0" noProof="0" dirty="0" smtClean="0">
                <a:ln>
                  <a:noFill/>
                </a:ln>
                <a:solidFill>
                  <a:schemeClr val="tx1"/>
                </a:solidFill>
                <a:effectLst/>
                <a:uLnTx/>
                <a:uFillTx/>
                <a:latin typeface="+mn-lt"/>
                <a:ea typeface="+mn-ea"/>
              </a:rPr>
              <a:t>“</a:t>
            </a:r>
            <a:r>
              <a:rPr kumimoji="0" lang="zh-CN" altLang="zh-CN" sz="2000" b="0" i="0" u="none" strike="noStrike" kern="0" cap="none" spc="0" normalizeH="0" baseline="0" noProof="0" dirty="0" smtClean="0">
                <a:ln>
                  <a:noFill/>
                </a:ln>
                <a:solidFill>
                  <a:schemeClr val="tx1"/>
                </a:solidFill>
                <a:effectLst/>
                <a:uLnTx/>
                <a:uFillTx/>
                <a:latin typeface="+mn-lt"/>
                <a:ea typeface="+mn-ea"/>
              </a:rPr>
              <a:t>经</a:t>
            </a:r>
            <a:r>
              <a:rPr kumimoji="0" lang="zh-CN" altLang="zh-CN" sz="2000" b="0" i="0" u="none" strike="noStrike" kern="0" cap="none" spc="0" normalizeH="0" baseline="0" noProof="0" dirty="0">
                <a:ln>
                  <a:noFill/>
                </a:ln>
                <a:solidFill>
                  <a:schemeClr val="tx1"/>
                </a:solidFill>
                <a:effectLst/>
                <a:uLnTx/>
                <a:uFillTx/>
                <a:latin typeface="+mn-lt"/>
                <a:ea typeface="+mn-ea"/>
              </a:rPr>
              <a:t>市职改部门认定的初级以上职称</a:t>
            </a:r>
            <a:r>
              <a:rPr kumimoji="0" lang="zh-CN" altLang="zh-CN" sz="2000" b="0" i="0" u="none" strike="noStrike" kern="0" cap="none" spc="0" normalizeH="0" baseline="0" noProof="0" dirty="0" smtClean="0">
                <a:ln>
                  <a:noFill/>
                </a:ln>
                <a:solidFill>
                  <a:schemeClr val="tx1"/>
                </a:solidFill>
                <a:effectLst/>
                <a:uLnTx/>
                <a:uFillTx/>
                <a:latin typeface="+mn-lt"/>
                <a:ea typeface="+mn-ea"/>
              </a:rPr>
              <a:t>人员</a:t>
            </a:r>
            <a:r>
              <a:rPr kumimoji="0" lang="zh-CN" altLang="en-US" sz="2000" b="0" i="0" u="none" strike="noStrike" kern="0" cap="none" spc="0" normalizeH="0" baseline="0" noProof="0" dirty="0" smtClean="0">
                <a:ln>
                  <a:noFill/>
                </a:ln>
                <a:solidFill>
                  <a:schemeClr val="tx1"/>
                </a:solidFill>
                <a:effectLst/>
                <a:uLnTx/>
                <a:uFillTx/>
                <a:latin typeface="+mn-lt"/>
                <a:ea typeface="+mn-ea"/>
              </a:rPr>
              <a:t>”也算</a:t>
            </a:r>
            <a:endParaRPr kumimoji="0" lang="en-US" altLang="zh-CN" sz="2000" b="0" i="0" u="none" strike="noStrike" kern="0" cap="none" spc="0" normalizeH="0" baseline="0" noProof="0" dirty="0" smtClean="0">
              <a:ln>
                <a:noFill/>
              </a:ln>
              <a:solidFill>
                <a:schemeClr val="tx1"/>
              </a:solidFill>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Tx/>
              <a:buSzTx/>
              <a:buFont typeface="Calibri" panose="020F0502020204030204" pitchFamily="34" charset="0"/>
              <a:buChar char="—"/>
              <a:defRPr/>
            </a:pPr>
            <a:r>
              <a:rPr kumimoji="0" lang="zh-CN" altLang="en-US" sz="2000" b="0" i="0" u="none" strike="noStrike" kern="0" cap="none" spc="0" normalizeH="0" baseline="0" noProof="0" dirty="0" smtClean="0">
                <a:ln>
                  <a:noFill/>
                </a:ln>
                <a:solidFill>
                  <a:schemeClr val="tx1"/>
                </a:solidFill>
                <a:effectLst/>
                <a:uLnTx/>
                <a:uFillTx/>
                <a:latin typeface="+mn-lt"/>
                <a:ea typeface="+mn-ea"/>
              </a:rPr>
              <a:t>“上年度年末数”（其中的大专及研发人员）</a:t>
            </a:r>
            <a:endParaRPr kumimoji="0" lang="en-US" altLang="zh-CN" sz="2000" b="0" i="0" u="none" strike="noStrike" kern="0" cap="none" spc="0" normalizeH="0" baseline="0" noProof="0" dirty="0">
              <a:ln>
                <a:noFill/>
              </a:ln>
              <a:solidFill>
                <a:schemeClr val="tx1"/>
              </a:solidFill>
              <a:effectLst/>
              <a:uLnTx/>
              <a:uFillTx/>
              <a:latin typeface="+mn-lt"/>
              <a:ea typeface="+mn-ea"/>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Blip>
                <a:blip r:embed="rId1"/>
              </a:buBlip>
              <a:defRPr/>
            </a:pP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产品比重：</a:t>
            </a: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60%</a:t>
            </a:r>
            <a:endParaRPr kumimoji="0" lang="en-US" altLang="zh-CN" sz="2400"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 typeface="Calibri" panose="020F0502020204030204" pitchFamily="34" charset="0"/>
              <a:buChar char="—"/>
              <a:defRPr/>
            </a:pPr>
            <a:r>
              <a:rPr kumimoji="0" lang="zh-CN" altLang="en-US" sz="2000" b="0" i="0" u="none" strike="noStrike" kern="0" cap="none" spc="0" normalizeH="0" baseline="0" noProof="0" dirty="0">
                <a:ln>
                  <a:noFill/>
                </a:ln>
                <a:solidFill>
                  <a:schemeClr val="tx1"/>
                </a:solidFill>
                <a:effectLst/>
                <a:uLnTx/>
                <a:uFillTx/>
                <a:latin typeface="+mn-lt"/>
                <a:ea typeface="+mn-ea"/>
              </a:rPr>
              <a:t>必须有核心知识产权做</a:t>
            </a:r>
            <a:r>
              <a:rPr kumimoji="0" lang="zh-CN" altLang="en-US" sz="2000" b="0" i="0" u="none" strike="noStrike" kern="0" cap="none" spc="0" normalizeH="0" baseline="0" noProof="0" dirty="0" smtClean="0">
                <a:ln>
                  <a:noFill/>
                </a:ln>
                <a:solidFill>
                  <a:schemeClr val="tx1"/>
                </a:solidFill>
                <a:effectLst/>
                <a:uLnTx/>
                <a:uFillTx/>
                <a:latin typeface="+mn-lt"/>
                <a:ea typeface="+mn-ea"/>
              </a:rPr>
              <a:t>支撑</a:t>
            </a:r>
            <a:endParaRPr kumimoji="0" lang="zh-CN" altLang="en-US" sz="2000" b="0" i="0" u="none" strike="noStrike" kern="0" cap="none" spc="0" normalizeH="0" baseline="0" noProof="0" dirty="0" smtClean="0">
              <a:ln>
                <a:noFill/>
              </a:ln>
              <a:solidFill>
                <a:schemeClr val="tx1"/>
              </a:solidFill>
              <a:effectLst/>
              <a:uLnTx/>
              <a:uFillTx/>
              <a:latin typeface="+mn-lt"/>
              <a:ea typeface="+mn-ea"/>
            </a:endParaRPr>
          </a:p>
        </p:txBody>
      </p:sp>
      <p:sp>
        <p:nvSpPr>
          <p:cNvPr id="9219" name="云形标注 1"/>
          <p:cNvSpPr/>
          <p:nvPr/>
        </p:nvSpPr>
        <p:spPr>
          <a:xfrm>
            <a:off x="6690043" y="5012055"/>
            <a:ext cx="2362200" cy="1585913"/>
          </a:xfrm>
          <a:prstGeom prst="cloudCallout">
            <a:avLst>
              <a:gd name="adj1" fmla="val -87513"/>
              <a:gd name="adj2" fmla="val -7277"/>
            </a:avLst>
          </a:prstGeom>
          <a:solidFill>
            <a:srgbClr val="FFCCCC"/>
          </a:solidFill>
          <a:ln w="9525" cap="flat" cmpd="sng">
            <a:solidFill>
              <a:srgbClr val="FF3300"/>
            </a:solidFill>
            <a:prstDash val="solid"/>
            <a:round/>
            <a:headEnd type="none" w="med" len="med"/>
            <a:tailEnd type="none" w="med" len="med"/>
          </a:ln>
        </p:spPr>
        <p:txBody>
          <a:bodyPr wrap="square" lIns="91440" tIns="45720" rIns="91440" bIns="45720" anchor="ctr"/>
          <a:p>
            <a:pPr algn="ctr" defTabSz="914400" eaLnBrk="0" hangingPunct="0"/>
            <a:endParaRPr lang="zh-CN" altLang="en-US">
              <a:latin typeface="华文彩云" panose="02010800040101010101" pitchFamily="2" charset="-122"/>
              <a:ea typeface="华文彩云" panose="02010800040101010101" pitchFamily="2" charset="-122"/>
            </a:endParaRPr>
          </a:p>
        </p:txBody>
      </p:sp>
      <p:sp>
        <p:nvSpPr>
          <p:cNvPr id="9220" name="文本框 2"/>
          <p:cNvSpPr txBox="1"/>
          <p:nvPr/>
        </p:nvSpPr>
        <p:spPr>
          <a:xfrm>
            <a:off x="6964680" y="5210493"/>
            <a:ext cx="1784350" cy="1189037"/>
          </a:xfrm>
          <a:prstGeom prst="rect">
            <a:avLst/>
          </a:prstGeom>
          <a:noFill/>
          <a:ln w="9525">
            <a:noFill/>
          </a:ln>
        </p:spPr>
        <p:txBody>
          <a:bodyPr wrap="square" anchor="t">
            <a:spAutoFit/>
          </a:bodyPr>
          <a:p>
            <a:pPr eaLnBrk="0" hangingPunct="0"/>
            <a:r>
              <a:rPr lang="zh-CN" altLang="zh-CN" sz="1200">
                <a:latin typeface="宋体" panose="02010600030101010101" pitchFamily="2" charset="-122"/>
                <a:ea typeface="宋体" panose="02010600030101010101" pitchFamily="2" charset="-122"/>
              </a:rPr>
              <a:t>文件中所指的</a:t>
            </a:r>
            <a:r>
              <a:rPr lang="en-US" altLang="zh-CN" sz="1200">
                <a:latin typeface="宋体" panose="02010600030101010101" pitchFamily="2" charset="-122"/>
                <a:ea typeface="宋体" panose="02010600030101010101" pitchFamily="2" charset="-122"/>
              </a:rPr>
              <a:t>“</a:t>
            </a:r>
            <a:r>
              <a:rPr lang="zh-CN" altLang="en-US" sz="1200">
                <a:latin typeface="宋体" panose="02010600030101010101" pitchFamily="2" charset="-122"/>
                <a:ea typeface="宋体" panose="02010600030101010101" pitchFamily="2" charset="-122"/>
              </a:rPr>
              <a:t>高新技术产品（服务）收入</a:t>
            </a:r>
            <a:r>
              <a:rPr lang="en-US" altLang="zh-CN" sz="1200">
                <a:latin typeface="宋体" panose="02010600030101010101" pitchFamily="2" charset="-122"/>
                <a:ea typeface="宋体" panose="02010600030101010101" pitchFamily="2" charset="-122"/>
              </a:rPr>
              <a:t>”</a:t>
            </a:r>
            <a:r>
              <a:rPr lang="zh-CN" altLang="en-US" sz="1200">
                <a:latin typeface="宋体" panose="02010600030101010101" pitchFamily="2" charset="-122"/>
                <a:ea typeface="宋体" panose="02010600030101010101" pitchFamily="2" charset="-122"/>
              </a:rPr>
              <a:t>实际上是指</a:t>
            </a:r>
            <a:r>
              <a:rPr lang="en-US" altLang="zh-CN" sz="1200">
                <a:latin typeface="宋体" panose="02010600030101010101" pitchFamily="2" charset="-122"/>
                <a:ea typeface="宋体" panose="02010600030101010101" pitchFamily="2" charset="-122"/>
              </a:rPr>
              <a:t>“</a:t>
            </a:r>
            <a:r>
              <a:rPr lang="zh-CN" altLang="en-US" sz="1200">
                <a:latin typeface="宋体" panose="02010600030101010101" pitchFamily="2" charset="-122"/>
                <a:ea typeface="宋体" panose="02010600030101010101" pitchFamily="2" charset="-122"/>
              </a:rPr>
              <a:t>自主创新产品（服务）收入</a:t>
            </a:r>
            <a:r>
              <a:rPr lang="en-US" altLang="zh-CN" sz="1200">
                <a:latin typeface="宋体" panose="02010600030101010101" pitchFamily="2" charset="-122"/>
                <a:ea typeface="宋体" panose="02010600030101010101" pitchFamily="2" charset="-122"/>
              </a:rPr>
              <a:t>”</a:t>
            </a:r>
            <a:r>
              <a:rPr lang="zh-CN" altLang="en-US" sz="1200">
                <a:latin typeface="宋体" panose="02010600030101010101" pitchFamily="2" charset="-122"/>
                <a:ea typeface="宋体" panose="02010600030101010101" pitchFamily="2" charset="-122"/>
              </a:rPr>
              <a:t>，必须有自主知识产权</a:t>
            </a:r>
            <a:endParaRPr lang="zh-CN" altLang="en-US" sz="1200">
              <a:latin typeface="宋体" panose="02010600030101010101" pitchFamily="2" charset="-122"/>
              <a:ea typeface="宋体" panose="02010600030101010101" pitchFamily="2" charset="-122"/>
            </a:endParaRPr>
          </a:p>
          <a:p>
            <a:pPr eaLnBrk="0" hangingPunct="0"/>
            <a:r>
              <a:rPr lang="zh-CN" altLang="en-US" sz="1200">
                <a:latin typeface="宋体" panose="02010600030101010101" pitchFamily="2" charset="-122"/>
                <a:ea typeface="宋体" panose="02010600030101010101" pitchFamily="2" charset="-122"/>
              </a:rPr>
              <a:t>（有效）支撑</a:t>
            </a:r>
            <a:endParaRPr lang="zh-CN" altLang="en-US" sz="1200">
              <a:latin typeface="宋体" panose="02010600030101010101" pitchFamily="2" charset="-122"/>
              <a:ea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标题 1"/>
          <p:cNvSpPr>
            <a:spLocks noGrp="1"/>
          </p:cNvSpPr>
          <p:nvPr>
            <p:ph type="title"/>
          </p:nvPr>
        </p:nvSpPr>
        <p:spPr>
          <a:xfrm>
            <a:off x="615950" y="430213"/>
            <a:ext cx="8229600" cy="1012825"/>
          </a:xfrm>
        </p:spPr>
        <p:txBody>
          <a:bodyPr wrap="square" lIns="91440" tIns="45720" rIns="91440" bIns="45720" anchor="ctr"/>
          <a:p>
            <a:r>
              <a:rPr lang="zh-CN" altLang="en-US" sz="4000" b="1" dirty="0">
                <a:solidFill>
                  <a:srgbClr val="FF0000"/>
                </a:solidFill>
                <a:latin typeface="黑体" panose="02010609060101010101" pitchFamily="49" charset="-122"/>
                <a:ea typeface="黑体" panose="02010609060101010101" pitchFamily="49" charset="-122"/>
              </a:rPr>
              <a:t>条件要求（三）</a:t>
            </a:r>
            <a:endParaRPr lang="zh-CN" altLang="en-US" sz="4000" b="1" dirty="0">
              <a:solidFill>
                <a:srgbClr val="FF0000"/>
              </a:solidFill>
              <a:latin typeface="黑体" panose="02010609060101010101" pitchFamily="49" charset="-122"/>
              <a:ea typeface="黑体" panose="02010609060101010101" pitchFamily="49" charset="-122"/>
            </a:endParaRPr>
          </a:p>
        </p:txBody>
      </p:sp>
      <p:sp>
        <p:nvSpPr>
          <p:cNvPr id="6147" name="内容占位符 2"/>
          <p:cNvSpPr>
            <a:spLocks noGrp="1"/>
          </p:cNvSpPr>
          <p:nvPr>
            <p:ph idx="1"/>
          </p:nvPr>
        </p:nvSpPr>
        <p:spPr>
          <a:xfrm>
            <a:off x="998538" y="1443038"/>
            <a:ext cx="6245225" cy="544513"/>
          </a:xfrm>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zh-CN" altLang="en-US" sz="2400" b="1" i="0" u="none" strike="noStrike" kern="0" cap="none" spc="0" normalizeH="0" baseline="0" noProof="0" dirty="0" smtClean="0">
                <a:ln>
                  <a:noFill/>
                </a:ln>
                <a:solidFill>
                  <a:srgbClr val="0070C0"/>
                </a:solidFill>
                <a:effectLst/>
                <a:uLnTx/>
                <a:uFillTx/>
                <a:latin typeface="黑体" panose="02010609060101010101" pitchFamily="49" charset="-122"/>
                <a:ea typeface="黑体" panose="02010609060101010101" pitchFamily="49" charset="-122"/>
                <a:cs typeface="+mn-cs"/>
              </a:rPr>
              <a:t>指标说明</a:t>
            </a:r>
            <a:endParaRPr kumimoji="0" lang="zh-CN" altLang="en-US" sz="2000" b="0" i="0" u="none" strike="noStrike" kern="0" cap="none" spc="0" normalizeH="0" baseline="0" noProof="0" dirty="0" smtClean="0">
              <a:ln>
                <a:noFill/>
              </a:ln>
              <a:solidFill>
                <a:schemeClr val="tx1"/>
              </a:solidFill>
              <a:effectLst/>
              <a:uLnTx/>
              <a:uFillTx/>
              <a:latin typeface="+mn-lt"/>
              <a:ea typeface="+mn-ea"/>
            </a:endParaRPr>
          </a:p>
        </p:txBody>
      </p:sp>
      <p:sp>
        <p:nvSpPr>
          <p:cNvPr id="2" name="内容占位符 2"/>
          <p:cNvSpPr>
            <a:spLocks noGrp="1"/>
          </p:cNvSpPr>
          <p:nvPr/>
        </p:nvSpPr>
        <p:spPr>
          <a:xfrm>
            <a:off x="770255" y="2145030"/>
            <a:ext cx="7370445" cy="450215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Blip>
                <a:blip r:embed="rId1"/>
              </a:buBlip>
              <a:defRPr/>
            </a:pP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高新技术产品（服务）收入：</a:t>
            </a:r>
            <a:endParaRPr kumimoji="0" lang="en-US" altLang="zh-CN" sz="2400" b="0" i="0" u="none" strike="noStrike" kern="0" cap="none" spc="0" normalizeH="0" baseline="0" noProof="0" dirty="0" smtClean="0">
              <a:ln>
                <a:noFill/>
              </a:ln>
              <a:solidFill>
                <a:schemeClr val="tx1"/>
              </a:solidFill>
              <a:effectLst/>
              <a:uLnTx/>
              <a:uFillTx/>
              <a:latin typeface="+mn-lt"/>
              <a:ea typeface="+mn-ea"/>
              <a:cs typeface="+mn-cs"/>
            </a:endParaRPr>
          </a:p>
          <a:p>
            <a:pPr lvl="1" algn="l" eaLnBrk="0" hangingPunct="0">
              <a:buClrTx/>
              <a:buSzTx/>
              <a:buFont typeface="Calibri" panose="020F0502020204030204" pitchFamily="34" charset="0"/>
              <a:buChar char="—"/>
              <a:defRPr/>
            </a:pPr>
            <a:r>
              <a:rPr lang="zh-CN" altLang="en-US" sz="2000" b="0" kern="0" noProof="0" dirty="0">
                <a:ln>
                  <a:noFill/>
                </a:ln>
                <a:effectLst/>
                <a:uLnTx/>
                <a:uFillTx/>
                <a:sym typeface="+mn-ea"/>
              </a:rPr>
              <a:t>即“自主创新产品（服务）收入”，必须有自主知识产权支撑</a:t>
            </a:r>
            <a:endParaRPr lang="zh-CN" altLang="en-US" sz="2000" b="0" kern="0" noProof="0" dirty="0">
              <a:ln>
                <a:noFill/>
              </a:ln>
              <a:effectLst/>
              <a:uLnTx/>
              <a:uFillTx/>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Blip>
                <a:blip r:embed="rId1"/>
              </a:buBlip>
              <a:defRPr/>
            </a:pPr>
            <a:r>
              <a:rPr kumimoji="0" sz="2400" i="0" u="none" strike="noStrike" kern="0" cap="none" spc="0" normalizeH="0" baseline="0" noProof="0" dirty="0" smtClean="0">
                <a:ln>
                  <a:noFill/>
                </a:ln>
                <a:solidFill>
                  <a:schemeClr val="tx1"/>
                </a:solidFill>
                <a:effectLst/>
                <a:uLnTx/>
                <a:uFillTx/>
                <a:latin typeface="+mn-lt"/>
                <a:ea typeface="+mn-ea"/>
                <a:cs typeface="+mn-cs"/>
              </a:rPr>
              <a:t>企业总收入=收入总额-不征税收入</a:t>
            </a:r>
            <a:endParaRPr kumimoji="0" sz="240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 typeface="Calibri" panose="020F0502020204030204" pitchFamily="34" charset="0"/>
              <a:buChar char="—"/>
              <a:defRPr/>
            </a:pPr>
            <a:r>
              <a:rPr kumimoji="0" lang="en-US" altLang="zh-CN" sz="2000" b="0" i="0" u="none" strike="noStrike" kern="0" cap="none" spc="0" normalizeH="0" baseline="0" noProof="0" dirty="0">
                <a:ln>
                  <a:noFill/>
                </a:ln>
                <a:solidFill>
                  <a:schemeClr val="tx1"/>
                </a:solidFill>
                <a:effectLst/>
                <a:uLnTx/>
                <a:uFillTx/>
                <a:latin typeface="+mn-lt"/>
                <a:ea typeface="+mn-ea"/>
              </a:rPr>
              <a:t> </a:t>
            </a:r>
            <a:r>
              <a:rPr kumimoji="0" lang="zh-CN" altLang="en-US" sz="2000" b="0" i="0" u="none" strike="noStrike" kern="0" cap="none" spc="0" normalizeH="0" baseline="0" noProof="0" dirty="0" smtClean="0">
                <a:ln>
                  <a:noFill/>
                </a:ln>
                <a:solidFill>
                  <a:schemeClr val="tx1"/>
                </a:solidFill>
                <a:effectLst/>
                <a:uLnTx/>
                <a:uFillTx/>
                <a:latin typeface="+mn-lt"/>
                <a:ea typeface="+mn-ea"/>
              </a:rPr>
              <a:t>收入总额包括： 销售货物收入；提供劳务收入；转让财产收入；股息、红利等权益性投资收益；利息收入；租金收入；特许权使用费收入；接受捐赠收入；其他收入</a:t>
            </a:r>
            <a:endParaRPr kumimoji="0" lang="zh-CN" altLang="en-US" sz="2000" b="0" i="0" u="none" strike="noStrike" kern="0" cap="none" spc="0" normalizeH="0" baseline="0" noProof="0" dirty="0" smtClean="0">
              <a:ln>
                <a:noFill/>
              </a:ln>
              <a:solidFill>
                <a:schemeClr val="tx1"/>
              </a:solidFill>
              <a:effectLst/>
              <a:uLnTx/>
              <a:uFillTx/>
              <a:latin typeface="+mn-lt"/>
              <a:ea typeface="+mn-ea"/>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Blip>
                <a:blip r:embed="rId1"/>
              </a:buBlip>
              <a:defRPr/>
            </a:pPr>
            <a:r>
              <a:rPr kumimoji="0" sz="2400" i="0" u="none" strike="noStrike" kern="0" cap="none" spc="0" normalizeH="0" baseline="0" noProof="0" dirty="0" smtClean="0">
                <a:ln>
                  <a:noFill/>
                </a:ln>
                <a:solidFill>
                  <a:schemeClr val="tx1"/>
                </a:solidFill>
                <a:effectLst/>
                <a:uLnTx/>
                <a:uFillTx/>
                <a:latin typeface="+mn-lt"/>
                <a:ea typeface="+mn-ea"/>
                <a:cs typeface="+mn-cs"/>
              </a:rPr>
              <a:t>利税额=净利润+纳税总额</a:t>
            </a:r>
            <a:endParaRPr kumimoji="0" sz="240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 typeface="Calibri" panose="020F0502020204030204" pitchFamily="34" charset="0"/>
              <a:buChar char="—"/>
              <a:defRPr/>
            </a:pPr>
            <a:r>
              <a:rPr kumimoji="0" lang="zh-CN" altLang="en-US" sz="2000" b="0" i="0" u="none" strike="noStrike" kern="0" cap="none" spc="0" normalizeH="0" baseline="0" noProof="0" dirty="0">
                <a:ln>
                  <a:noFill/>
                </a:ln>
                <a:solidFill>
                  <a:schemeClr val="tx1"/>
                </a:solidFill>
                <a:effectLst/>
                <a:uLnTx/>
                <a:uFillTx/>
                <a:latin typeface="+mn-lt"/>
                <a:ea typeface="+mn-ea"/>
              </a:rPr>
              <a:t>纳税总额：企业缴交国税及地税的税收总额，由国税局、地税局出具纳税证明</a:t>
            </a:r>
            <a:endParaRPr kumimoji="0" lang="zh-CN" altLang="en-US" sz="2000" b="0" i="0" u="none" strike="noStrike" kern="0" cap="none" spc="0" normalizeH="0" baseline="0" noProof="0" dirty="0" smtClean="0">
              <a:ln>
                <a:noFill/>
              </a:ln>
              <a:solidFill>
                <a:schemeClr val="tx1"/>
              </a:solidFill>
              <a:effectLst/>
              <a:uLnTx/>
              <a:uFillTx/>
              <a:latin typeface="+mn-lt"/>
              <a:ea typeface="+mn-ea"/>
            </a:endParaRPr>
          </a:p>
        </p:txBody>
      </p:sp>
    </p:spTree>
  </p:cSld>
  <p:clrMapOvr>
    <a:masterClrMapping/>
  </p:clrMapOvr>
</p:sld>
</file>

<file path=ppt/theme/theme1.xml><?xml version="1.0" encoding="utf-8"?>
<a:theme xmlns:a="http://schemas.openxmlformats.org/drawingml/2006/main" name="Office 主题">
  <a:themeElements>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FF3300"/>
          </a:solidFill>
          <a:prstDash val="solid"/>
          <a:round/>
          <a:headEnd type="none" w="med" len="med"/>
          <a:tailEnd type="none" w="med" len="med"/>
        </a:ln>
      </a:spPr>
      <a:bodyPr vert="horz" wrap="square" lIns="91440" tIns="45720" rIns="91440" bIns="45720" numCol="1" anchor="ctr"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zh-CN" sz="2400" b="1" i="0" u="none" strike="noStrike" cap="none" normalizeH="0" baseline="0" smtClean="0">
            <a:ln>
              <a:noFill/>
            </a:ln>
            <a:solidFill>
              <a:srgbClr val="000066"/>
            </a:solidFill>
            <a:effectLst/>
            <a:latin typeface="华文彩云" panose="02010800040101010101" pitchFamily="2" charset="-122"/>
            <a:ea typeface="华文彩云" panose="02010800040101010101" pitchFamily="2" charset="-122"/>
          </a:defRPr>
        </a:defPPr>
      </a:lstStyle>
    </a:spDef>
    <a:lnDef>
      <a:spPr bwMode="auto">
        <a:xfrm>
          <a:off x="0" y="0"/>
          <a:ext cx="1" cy="1"/>
        </a:xfrm>
        <a:custGeom>
          <a:avLst/>
          <a:gdLst/>
          <a:ahLst/>
          <a:cxnLst/>
          <a:rect l="0" t="0" r="0" b="0"/>
          <a:pathLst/>
        </a:custGeom>
        <a:noFill/>
        <a:ln w="9525" cap="flat" cmpd="sng" algn="ctr">
          <a:solidFill>
            <a:srgbClr val="FF3300"/>
          </a:solidFill>
          <a:prstDash val="solid"/>
          <a:round/>
          <a:headEnd type="none" w="med" len="med"/>
          <a:tailEnd type="none" w="med" len="med"/>
        </a:ln>
      </a:spPr>
      <a:bodyPr vert="horz" wrap="square" lIns="91440" tIns="45720" rIns="91440" bIns="45720" numCol="1" anchor="ctr"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zh-CN" sz="2400" b="1" i="0" u="none" strike="noStrike" cap="none" normalizeH="0" baseline="0" smtClean="0">
            <a:ln>
              <a:noFill/>
            </a:ln>
            <a:solidFill>
              <a:srgbClr val="000066"/>
            </a:solidFill>
            <a:effectLst/>
            <a:latin typeface="华文彩云" panose="02010800040101010101" pitchFamily="2" charset="-122"/>
            <a:ea typeface="华文彩云" panose="02010800040101010101" pitchFamily="2" charset="-122"/>
          </a:defRPr>
        </a:defPPr>
      </a:lstStyle>
    </a:lnDef>
  </a:objectDefaults>
  <a:extraClrSchemeLst>
    <a:extraClrScheme>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1827</Words>
  <Application>WPS 演示</Application>
  <PresentationFormat>全屏显示(4:3)</PresentationFormat>
  <Paragraphs>201</Paragraphs>
  <Slides>27</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27</vt:i4>
      </vt:variant>
    </vt:vector>
  </HeadingPairs>
  <TitlesOfParts>
    <vt:vector size="38" baseType="lpstr">
      <vt:lpstr>Arial</vt:lpstr>
      <vt:lpstr>宋体</vt:lpstr>
      <vt:lpstr>Wingdings</vt:lpstr>
      <vt:lpstr>华文彩云</vt:lpstr>
      <vt:lpstr>Calibri</vt:lpstr>
      <vt:lpstr>黑体</vt:lpstr>
      <vt:lpstr>微软雅黑</vt:lpstr>
      <vt:lpstr>Arial Unicode MS</vt:lpstr>
      <vt:lpstr>华文行楷</vt:lpstr>
      <vt:lpstr>楷体</vt:lpstr>
      <vt:lpstr>Office 主题</vt:lpstr>
      <vt:lpstr>PowerPoint 演示文稿</vt:lpstr>
      <vt:lpstr>PowerPoint 演示文稿</vt:lpstr>
      <vt:lpstr>创新型（试点）企业认定 相关文件</vt:lpstr>
      <vt:lpstr>政策导向</vt:lpstr>
      <vt:lpstr>我市具体做法</vt:lpstr>
      <vt:lpstr>扶持措施</vt:lpstr>
      <vt:lpstr>条件要求（一）</vt:lpstr>
      <vt:lpstr>条件要求（二）</vt:lpstr>
      <vt:lpstr>条件要求（三）</vt:lpstr>
      <vt:lpstr>PowerPoint 演示文稿</vt:lpstr>
      <vt:lpstr>PowerPoint 演示文稿</vt:lpstr>
      <vt:lpstr>PowerPoint 演示文稿</vt:lpstr>
      <vt:lpstr>申报—申报表</vt:lpstr>
      <vt:lpstr>申报—申报表</vt:lpstr>
      <vt:lpstr>申报—申报表</vt:lpstr>
      <vt:lpstr>申报—申报表</vt:lpstr>
      <vt:lpstr>PowerPoint 演示文稿</vt:lpstr>
      <vt:lpstr>申报——附件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vt:lpstr>
    </vt:vector>
  </TitlesOfParts>
  <Company>思创传媒(SIZHUNG)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SE7EN</dc:creator>
  <cp:lastModifiedBy>WMWW</cp:lastModifiedBy>
  <cp:revision>530</cp:revision>
  <dcterms:created xsi:type="dcterms:W3CDTF">2008-02-27T06:03:00Z</dcterms:created>
  <dcterms:modified xsi:type="dcterms:W3CDTF">2017-10-18T09:21:48Z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